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notesMasterIdLst>
    <p:notesMasterId r:id="rId44"/>
  </p:notesMasterIdLst>
  <p:handoutMasterIdLst>
    <p:handoutMasterId r:id="rId45"/>
  </p:handoutMasterIdLst>
  <p:sldIdLst>
    <p:sldId id="256" r:id="rId2"/>
    <p:sldId id="295" r:id="rId3"/>
    <p:sldId id="257" r:id="rId4"/>
    <p:sldId id="258" r:id="rId5"/>
    <p:sldId id="259" r:id="rId6"/>
    <p:sldId id="261" r:id="rId7"/>
    <p:sldId id="301" r:id="rId8"/>
    <p:sldId id="302" r:id="rId9"/>
    <p:sldId id="303" r:id="rId10"/>
    <p:sldId id="307" r:id="rId11"/>
    <p:sldId id="263" r:id="rId12"/>
    <p:sldId id="264" r:id="rId13"/>
    <p:sldId id="310" r:id="rId14"/>
    <p:sldId id="311" r:id="rId15"/>
    <p:sldId id="304" r:id="rId16"/>
    <p:sldId id="305" r:id="rId17"/>
    <p:sldId id="290" r:id="rId18"/>
    <p:sldId id="306" r:id="rId19"/>
    <p:sldId id="308" r:id="rId20"/>
    <p:sldId id="266" r:id="rId21"/>
    <p:sldId id="267" r:id="rId22"/>
    <p:sldId id="268" r:id="rId23"/>
    <p:sldId id="269" r:id="rId24"/>
    <p:sldId id="297" r:id="rId25"/>
    <p:sldId id="296" r:id="rId26"/>
    <p:sldId id="312" r:id="rId27"/>
    <p:sldId id="298" r:id="rId28"/>
    <p:sldId id="285" r:id="rId29"/>
    <p:sldId id="283" r:id="rId30"/>
    <p:sldId id="281" r:id="rId31"/>
    <p:sldId id="288" r:id="rId32"/>
    <p:sldId id="292" r:id="rId33"/>
    <p:sldId id="294" r:id="rId34"/>
    <p:sldId id="271" r:id="rId35"/>
    <p:sldId id="299" r:id="rId36"/>
    <p:sldId id="300" r:id="rId37"/>
    <p:sldId id="309" r:id="rId38"/>
    <p:sldId id="273" r:id="rId39"/>
    <p:sldId id="274" r:id="rId40"/>
    <p:sldId id="275" r:id="rId41"/>
    <p:sldId id="276" r:id="rId42"/>
    <p:sldId id="277" r:id="rId43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0000"/>
    <a:srgbClr val="CC6600"/>
    <a:srgbClr val="FFCC00"/>
    <a:srgbClr val="FFCC66"/>
    <a:srgbClr val="FF9900"/>
    <a:srgbClr val="008000"/>
    <a:srgbClr val="8000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538" autoAdjust="0"/>
    <p:restoredTop sz="94660"/>
  </p:normalViewPr>
  <p:slideViewPr>
    <p:cSldViewPr>
      <p:cViewPr varScale="1">
        <p:scale>
          <a:sx n="69" d="100"/>
          <a:sy n="69" d="100"/>
        </p:scale>
        <p:origin x="-498" y="-108"/>
      </p:cViewPr>
      <p:guideLst>
        <p:guide orient="horz" pos="3888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314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CHAPTER 02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9C00AE6-55B6-4702-A0FB-039B3E8C0B06}" type="datetime1">
              <a:rPr lang="en-US"/>
              <a:pPr>
                <a:defRPr/>
              </a:pPr>
              <a:t>9/13/2012</a:t>
            </a:fld>
            <a:endParaRPr lang="en-US"/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MARKETING</a:t>
            </a:r>
          </a:p>
        </p:txBody>
      </p:sp>
      <p:sp>
        <p:nvSpPr>
          <p:cNvPr id="655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C113787-6A9C-4ACA-B839-CCD6562A96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CHAPTER 02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3FD7397-4091-48D1-8570-421E521ECA88}" type="datetime1">
              <a:rPr lang="en-US"/>
              <a:pPr>
                <a:defRPr/>
              </a:pPr>
              <a:t>9/13/2012</a:t>
            </a:fld>
            <a:endParaRPr lang="en-US"/>
          </a:p>
        </p:txBody>
      </p:sp>
      <p:sp>
        <p:nvSpPr>
          <p:cNvPr id="501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038" y="4416425"/>
            <a:ext cx="5140325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34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MARKETING</a:t>
            </a:r>
          </a:p>
        </p:txBody>
      </p:sp>
      <p:sp>
        <p:nvSpPr>
          <p:cNvPr id="634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C71CB5A-B9BB-4B23-89AC-1FB37728D7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/>
              <a:t>CHAPTER 02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DC5385D3-6DAE-43B1-9B5F-624FD65D811B}" type="datetime1">
              <a:rPr lang="en-US" smtClean="0"/>
              <a:pPr/>
              <a:t>9/13/2012</a:t>
            </a:fld>
            <a:endParaRPr lang="en-US" smtClean="0"/>
          </a:p>
        </p:txBody>
      </p:sp>
      <p:sp>
        <p:nvSpPr>
          <p:cNvPr id="5120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smtClean="0"/>
              <a:t>MARKETING</a:t>
            </a:r>
          </a:p>
        </p:txBody>
      </p:sp>
      <p:sp>
        <p:nvSpPr>
          <p:cNvPr id="512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4A308C4-544B-4A7D-84F1-89E2071B6B9A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512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/>
              <a:t>CHAPTER 02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208D4A5F-7F0A-4B10-9CDC-A474CEE6FA5D}" type="datetime1">
              <a:rPr lang="en-US" smtClean="0"/>
              <a:pPr/>
              <a:t>9/13/2012</a:t>
            </a:fld>
            <a:endParaRPr lang="en-US" smtClean="0"/>
          </a:p>
        </p:txBody>
      </p:sp>
      <p:sp>
        <p:nvSpPr>
          <p:cNvPr id="5222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smtClean="0"/>
              <a:t>MARKETING</a:t>
            </a:r>
          </a:p>
        </p:txBody>
      </p:sp>
      <p:sp>
        <p:nvSpPr>
          <p:cNvPr id="522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0ECA100-4DF9-4069-8B05-F26FFB052618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522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0825" cy="231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0"/>
            <a:ext cx="685800" cy="6858000"/>
          </a:xfrm>
          <a:prstGeom prst="rect">
            <a:avLst/>
          </a:prstGeom>
          <a:solidFill>
            <a:srgbClr val="B9CC00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grpSp>
        <p:nvGrpSpPr>
          <p:cNvPr id="6" name="Group 6"/>
          <p:cNvGrpSpPr>
            <a:grpSpLocks/>
          </p:cNvGrpSpPr>
          <p:nvPr/>
        </p:nvGrpSpPr>
        <p:grpSpPr bwMode="auto">
          <a:xfrm>
            <a:off x="3429000" y="6248400"/>
            <a:ext cx="5715000" cy="457200"/>
            <a:chOff x="2160" y="3936"/>
            <a:chExt cx="3600" cy="288"/>
          </a:xfrm>
        </p:grpSpPr>
        <p:sp>
          <p:nvSpPr>
            <p:cNvPr id="7" name="Line 7"/>
            <p:cNvSpPr>
              <a:spLocks noChangeShapeType="1"/>
            </p:cNvSpPr>
            <p:nvPr/>
          </p:nvSpPr>
          <p:spPr bwMode="auto">
            <a:xfrm>
              <a:off x="2535" y="3973"/>
              <a:ext cx="3225" cy="0"/>
            </a:xfrm>
            <a:prstGeom prst="line">
              <a:avLst/>
            </a:prstGeom>
            <a:noFill/>
            <a:ln w="762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>
              <a:off x="2160" y="3936"/>
              <a:ext cx="353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b"/>
            <a:lstStyle/>
            <a:p>
              <a:pPr algn="r" defTabSz="1027113">
                <a:tabLst>
                  <a:tab pos="3889375" algn="r"/>
                </a:tabLst>
                <a:defRPr/>
              </a:pPr>
              <a:r>
                <a:rPr lang="en-US" sz="1400">
                  <a:solidFill>
                    <a:srgbClr val="000000"/>
                  </a:solidFill>
                  <a:latin typeface="Arial" pitchFamily="34" charset="0"/>
                </a:rPr>
                <a:t>© 2009 South-Western, Cengage Learning</a:t>
              </a:r>
            </a:p>
          </p:txBody>
        </p:sp>
        <p:sp>
          <p:nvSpPr>
            <p:cNvPr id="9" name="Rectangle 9"/>
            <p:cNvSpPr>
              <a:spLocks noChangeArrowheads="1"/>
            </p:cNvSpPr>
            <p:nvPr userDrawn="1"/>
          </p:nvSpPr>
          <p:spPr bwMode="auto">
            <a:xfrm>
              <a:off x="2304" y="3936"/>
              <a:ext cx="115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b"/>
            <a:lstStyle/>
            <a:p>
              <a:pPr algn="ctr" defTabSz="1027113">
                <a:tabLst>
                  <a:tab pos="3889375" algn="r"/>
                </a:tabLst>
                <a:defRPr/>
              </a:pPr>
              <a:r>
                <a:rPr lang="en-US" sz="1400" b="1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itchFamily="34" charset="0"/>
                </a:rPr>
                <a:t>MARKETING</a:t>
              </a:r>
              <a:endParaRPr lang="en-US" sz="1400">
                <a:solidFill>
                  <a:srgbClr val="000000"/>
                </a:solidFill>
                <a:latin typeface="Arial" pitchFamily="34" charset="0"/>
              </a:endParaRPr>
            </a:p>
          </p:txBody>
        </p:sp>
      </p:grpSp>
      <p:sp>
        <p:nvSpPr>
          <p:cNvPr id="10" name="Line 10"/>
          <p:cNvSpPr>
            <a:spLocks noChangeShapeType="1"/>
          </p:cNvSpPr>
          <p:nvPr/>
        </p:nvSpPr>
        <p:spPr bwMode="auto">
          <a:xfrm>
            <a:off x="0" y="6296025"/>
            <a:ext cx="1371600" cy="0"/>
          </a:xfrm>
          <a:prstGeom prst="line">
            <a:avLst/>
          </a:prstGeom>
          <a:noFill/>
          <a:ln w="76200">
            <a:solidFill>
              <a:schemeClr val="hlink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Line 11"/>
          <p:cNvSpPr>
            <a:spLocks noChangeShapeType="1"/>
          </p:cNvSpPr>
          <p:nvPr/>
        </p:nvSpPr>
        <p:spPr bwMode="auto">
          <a:xfrm>
            <a:off x="0" y="2514600"/>
            <a:ext cx="1371600" cy="0"/>
          </a:xfrm>
          <a:prstGeom prst="line">
            <a:avLst/>
          </a:prstGeom>
          <a:noFill/>
          <a:ln w="76200">
            <a:solidFill>
              <a:schemeClr val="hlink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8458200" y="0"/>
            <a:ext cx="685800" cy="609600"/>
          </a:xfrm>
          <a:prstGeom prst="rect">
            <a:avLst/>
          </a:prstGeom>
          <a:solidFill>
            <a:srgbClr val="B9CC00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2743200"/>
            <a:ext cx="7772400" cy="3427413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98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609600"/>
            <a:ext cx="7772400" cy="1524000"/>
          </a:xfrm>
        </p:spPr>
        <p:txBody>
          <a:bodyPr/>
          <a:lstStyle>
            <a:lvl1pPr>
              <a:defRPr sz="400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F52EA6-5581-436E-8A90-71E3A95BF8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2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A2B947-1318-4255-9084-E08EDB8594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9BF5EF-4EEA-4547-B130-4754F513E5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7CF03F-D35D-42DE-97DC-EC140EE3DD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5382E6-65C9-4EA4-A42C-00CF8BFB45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87E7D7-D324-4D47-810C-B857B8D762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90DFDD-337E-4FBB-BBB6-25BD5E8B0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8" name="Rectangle 1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33F821-A04F-488C-9768-DCDCCBB9A3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980BC2-C38F-4CF9-BE16-7BDABD7006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3" name="Rectangle 1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DD73D7-8F27-427A-80D3-BA4CDE585A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1F689-3AA6-401B-8A96-1B7235E639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C6B64A-E8EA-4750-ABAB-15CDAD699D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4" cstate="print"/>
          <a:srcRect t="16884"/>
          <a:stretch>
            <a:fillRect/>
          </a:stretch>
        </p:blipFill>
        <p:spPr bwMode="auto">
          <a:xfrm>
            <a:off x="0" y="0"/>
            <a:ext cx="9140825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3429000" y="6248400"/>
            <a:ext cx="5715000" cy="457200"/>
            <a:chOff x="2160" y="3936"/>
            <a:chExt cx="3600" cy="288"/>
          </a:xfrm>
        </p:grpSpPr>
        <p:sp>
          <p:nvSpPr>
            <p:cNvPr id="78853" name="Line 5"/>
            <p:cNvSpPr>
              <a:spLocks noChangeShapeType="1"/>
            </p:cNvSpPr>
            <p:nvPr/>
          </p:nvSpPr>
          <p:spPr bwMode="auto">
            <a:xfrm>
              <a:off x="2535" y="3973"/>
              <a:ext cx="3225" cy="0"/>
            </a:xfrm>
            <a:prstGeom prst="line">
              <a:avLst/>
            </a:prstGeom>
            <a:noFill/>
            <a:ln w="762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8854" name="Rectangle 6"/>
            <p:cNvSpPr>
              <a:spLocks noChangeArrowheads="1"/>
            </p:cNvSpPr>
            <p:nvPr/>
          </p:nvSpPr>
          <p:spPr bwMode="auto">
            <a:xfrm>
              <a:off x="2160" y="3936"/>
              <a:ext cx="353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b"/>
            <a:lstStyle/>
            <a:p>
              <a:pPr algn="r" defTabSz="1027113">
                <a:tabLst>
                  <a:tab pos="3889375" algn="r"/>
                </a:tabLst>
                <a:defRPr/>
              </a:pPr>
              <a:r>
                <a:rPr lang="en-US" sz="1400">
                  <a:solidFill>
                    <a:srgbClr val="000000"/>
                  </a:solidFill>
                  <a:latin typeface="Arial" pitchFamily="34" charset="0"/>
                </a:rPr>
                <a:t>© 2009 South-Western, Cengage Learning</a:t>
              </a:r>
            </a:p>
          </p:txBody>
        </p:sp>
        <p:sp>
          <p:nvSpPr>
            <p:cNvPr id="78855" name="Rectangle 7"/>
            <p:cNvSpPr>
              <a:spLocks noChangeArrowheads="1"/>
            </p:cNvSpPr>
            <p:nvPr userDrawn="1"/>
          </p:nvSpPr>
          <p:spPr bwMode="auto">
            <a:xfrm>
              <a:off x="2304" y="3936"/>
              <a:ext cx="115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b"/>
            <a:lstStyle/>
            <a:p>
              <a:pPr algn="ctr" defTabSz="1027113">
                <a:tabLst>
                  <a:tab pos="3889375" algn="r"/>
                </a:tabLst>
                <a:defRPr/>
              </a:pPr>
              <a:r>
                <a:rPr lang="en-US" sz="1400" b="1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itchFamily="34" charset="0"/>
                </a:rPr>
                <a:t>MARKETING</a:t>
              </a:r>
              <a:endParaRPr lang="en-US" sz="1400">
                <a:solidFill>
                  <a:srgbClr val="000000"/>
                </a:solidFill>
                <a:latin typeface="Arial" pitchFamily="34" charset="0"/>
              </a:endParaRPr>
            </a:p>
          </p:txBody>
        </p:sp>
      </p:grpSp>
      <p:sp>
        <p:nvSpPr>
          <p:cNvPr id="78856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5800" y="6172200"/>
            <a:ext cx="3200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2800" i="1">
                <a:solidFill>
                  <a:schemeClr val="folHlink"/>
                </a:solidFill>
              </a:defRPr>
            </a:lvl1pPr>
          </a:lstStyle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78857" name="Rectangle 9"/>
          <p:cNvSpPr>
            <a:spLocks noChangeArrowheads="1"/>
          </p:cNvSpPr>
          <p:nvPr/>
        </p:nvSpPr>
        <p:spPr bwMode="auto">
          <a:xfrm>
            <a:off x="0" y="0"/>
            <a:ext cx="685800" cy="6858000"/>
          </a:xfrm>
          <a:prstGeom prst="rect">
            <a:avLst/>
          </a:prstGeom>
          <a:solidFill>
            <a:srgbClr val="B9CC00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8858" name="Line 10"/>
          <p:cNvSpPr>
            <a:spLocks noChangeShapeType="1"/>
          </p:cNvSpPr>
          <p:nvPr/>
        </p:nvSpPr>
        <p:spPr bwMode="auto">
          <a:xfrm>
            <a:off x="0" y="6296025"/>
            <a:ext cx="1371600" cy="0"/>
          </a:xfrm>
          <a:prstGeom prst="line">
            <a:avLst/>
          </a:prstGeom>
          <a:noFill/>
          <a:ln w="76200">
            <a:solidFill>
              <a:schemeClr val="hlink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8859" name="Rectangle 11"/>
          <p:cNvSpPr>
            <a:spLocks noChangeArrowheads="1"/>
          </p:cNvSpPr>
          <p:nvPr/>
        </p:nvSpPr>
        <p:spPr bwMode="auto">
          <a:xfrm>
            <a:off x="0" y="1752600"/>
            <a:ext cx="4570413" cy="109538"/>
          </a:xfrm>
          <a:prstGeom prst="rect">
            <a:avLst/>
          </a:prstGeom>
          <a:gradFill rotWithShape="0">
            <a:gsLst>
              <a:gs pos="0">
                <a:srgbClr val="66CCFF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3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8861" name="Rectangle 13"/>
          <p:cNvSpPr>
            <a:spLocks noChangeArrowheads="1"/>
          </p:cNvSpPr>
          <p:nvPr/>
        </p:nvSpPr>
        <p:spPr bwMode="auto">
          <a:xfrm>
            <a:off x="8458200" y="0"/>
            <a:ext cx="685800" cy="609600"/>
          </a:xfrm>
          <a:prstGeom prst="rect">
            <a:avLst/>
          </a:prstGeom>
          <a:solidFill>
            <a:srgbClr val="B9CC00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8862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8200" y="0"/>
            <a:ext cx="685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lvl1pPr algn="r">
              <a:defRPr sz="18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E6831574-49C0-41A8-8774-58B3BCEB83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</p:sldLayoutIdLst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1" grpId="0" build="p" bldLvl="5" autoUpdateAnimBg="0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788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788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788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788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788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F7EBD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F7EBD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F7EBD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F7EBD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F7EBD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rgbClr val="3F7EBD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rgbClr val="3F7EBD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rgbClr val="3F7EBD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rgbClr val="3F7EBD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684213" indent="-339725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l"/>
        <a:defRPr sz="2800">
          <a:solidFill>
            <a:schemeClr val="tx1"/>
          </a:solidFill>
          <a:latin typeface="+mn-lt"/>
        </a:defRPr>
      </a:lvl2pPr>
      <a:lvl3pPr marL="1027113" indent="-3413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370013" indent="-341313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4pPr>
      <a:lvl5pPr marL="1712913" indent="-3413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5pPr>
      <a:lvl6pPr marL="2170113" indent="-341313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6pPr>
      <a:lvl7pPr marL="2627313" indent="-341313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7pPr>
      <a:lvl8pPr marL="3084513" indent="-341313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8pPr>
      <a:lvl9pPr marL="3541713" indent="-341313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1C2143-4364-4DF2-B55E-7950163B9417}" type="slidenum">
              <a:rPr lang="en-US"/>
              <a:pPr>
                <a:defRPr/>
              </a:pPr>
              <a:t>1</a:t>
            </a:fld>
            <a:endParaRPr lang="en-US"/>
          </a:p>
        </p:txBody>
      </p:sp>
      <p:sp>
        <p:nvSpPr>
          <p:cNvPr id="3075" name="Rectangle 14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Chapter 2</a:t>
            </a:r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SOCIALLY</a:t>
            </a:r>
            <a:br>
              <a:rPr lang="en-US" smtClean="0"/>
            </a:br>
            <a:r>
              <a:rPr lang="en-US" smtClean="0"/>
              <a:t>RESPONSIVE MARKETING</a:t>
            </a:r>
          </a:p>
        </p:txBody>
      </p:sp>
      <p:sp>
        <p:nvSpPr>
          <p:cNvPr id="3077" name="Rectangle 10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marL="795338" indent="-795338" eaLnBrk="1" hangingPunct="1"/>
            <a:r>
              <a:rPr lang="en-US" b="1" smtClean="0">
                <a:solidFill>
                  <a:schemeClr val="accent2"/>
                </a:solidFill>
              </a:rPr>
              <a:t>2-1	</a:t>
            </a:r>
            <a:r>
              <a:rPr lang="en-US" smtClean="0"/>
              <a:t>The Impact of Marketing</a:t>
            </a:r>
          </a:p>
          <a:p>
            <a:pPr marL="795338" indent="-795338" eaLnBrk="1" hangingPunct="1"/>
            <a:r>
              <a:rPr lang="en-US" b="1" smtClean="0">
                <a:solidFill>
                  <a:schemeClr val="accent2"/>
                </a:solidFill>
              </a:rPr>
              <a:t>2-2	</a:t>
            </a:r>
            <a:r>
              <a:rPr lang="en-US" smtClean="0"/>
              <a:t>Criticisms of Marketing</a:t>
            </a:r>
          </a:p>
          <a:p>
            <a:pPr marL="795338" indent="-795338" eaLnBrk="1" hangingPunct="1"/>
            <a:r>
              <a:rPr lang="en-US" b="1" smtClean="0">
                <a:solidFill>
                  <a:schemeClr val="accent2"/>
                </a:solidFill>
              </a:rPr>
              <a:t>2-3	</a:t>
            </a:r>
            <a:r>
              <a:rPr lang="en-US" smtClean="0"/>
              <a:t>Increasing Social Responsibility</a:t>
            </a:r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152400" y="152400"/>
            <a:ext cx="1371600" cy="11430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anchor="b"/>
          <a:lstStyle/>
          <a:p>
            <a:pPr algn="ctr"/>
            <a:r>
              <a:rPr lang="en-US" sz="1600" b="1">
                <a:solidFill>
                  <a:schemeClr val="bg1"/>
                </a:solidFill>
              </a:rPr>
              <a:t>CHAPTER</a:t>
            </a:r>
            <a:r>
              <a:rPr lang="en-US" sz="3200" b="1">
                <a:solidFill>
                  <a:schemeClr val="bg1"/>
                </a:solidFill>
              </a:rPr>
              <a:t/>
            </a:r>
            <a:br>
              <a:rPr lang="en-US" sz="3200" b="1">
                <a:solidFill>
                  <a:schemeClr val="bg1"/>
                </a:solidFill>
              </a:rPr>
            </a:br>
            <a:r>
              <a:rPr lang="en-US" sz="4400" b="1">
                <a:solidFill>
                  <a:schemeClr val="bg1"/>
                </a:solidFill>
              </a:rPr>
              <a:t>2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35F68C2-B61A-43D1-9656-BBCB69EA2D76}" type="slidenum">
              <a:rPr lang="en-US"/>
              <a:pPr>
                <a:defRPr/>
              </a:pPr>
              <a:t>10</a:t>
            </a:fld>
            <a:endParaRPr lang="en-US"/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Digital Digest ~ Page 39</a:t>
            </a:r>
          </a:p>
        </p:txBody>
      </p:sp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8077200" cy="4267200"/>
          </a:xfrm>
        </p:spPr>
        <p:txBody>
          <a:bodyPr/>
          <a:lstStyle/>
          <a:p>
            <a:pPr eaLnBrk="1" hangingPunct="1"/>
            <a:r>
              <a:rPr lang="en-US" dirty="0" smtClean="0"/>
              <a:t>Feedback for Sale </a:t>
            </a:r>
          </a:p>
          <a:p>
            <a:pPr eaLnBrk="1" hangingPunct="1"/>
            <a:r>
              <a:rPr lang="en-US" dirty="0" smtClean="0"/>
              <a:t>Groups of 2-3 people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Think Critically Questions.</a:t>
            </a:r>
          </a:p>
          <a:p>
            <a:pPr lvl="1" eaLnBrk="1" hangingPunct="1"/>
            <a:r>
              <a:rPr lang="en-US" dirty="0" smtClean="0"/>
              <a:t>Be ready to defend your answers.</a:t>
            </a:r>
          </a:p>
          <a:p>
            <a:pPr lvl="1" eaLnBrk="1" hangingPunct="1"/>
            <a:r>
              <a:rPr lang="en-US" dirty="0" smtClean="0"/>
              <a:t>Any personal experiences?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2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9ACC572-842A-4642-983C-221AE2E4959C}" type="slidenum">
              <a:rPr lang="en-US"/>
              <a:pPr>
                <a:defRPr/>
              </a:pPr>
              <a:t>11</a:t>
            </a:fld>
            <a:endParaRPr lang="en-US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CRITICISMS </a:t>
            </a:r>
            <a:br>
              <a:rPr lang="en-US" smtClean="0"/>
            </a:br>
            <a:r>
              <a:rPr lang="en-US" smtClean="0"/>
              <a:t>OF MARKETING</a:t>
            </a:r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305800" cy="4114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GOALS</a:t>
            </a:r>
            <a:br>
              <a:rPr lang="en-US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eaLnBrk="1" hangingPunct="1">
              <a:defRPr/>
            </a:pPr>
            <a:r>
              <a:rPr lang="en-US" dirty="0" smtClean="0"/>
              <a:t>Discuss 3 common criticisms of marketing.</a:t>
            </a:r>
            <a:br>
              <a:rPr lang="en-US" dirty="0" smtClean="0"/>
            </a:b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Explain how marketing can be used to solve social problems.</a:t>
            </a:r>
          </a:p>
        </p:txBody>
      </p:sp>
      <p:sp>
        <p:nvSpPr>
          <p:cNvPr id="13318" name="AutoShape 6"/>
          <p:cNvSpPr>
            <a:spLocks noChangeArrowheads="1"/>
          </p:cNvSpPr>
          <p:nvPr/>
        </p:nvSpPr>
        <p:spPr bwMode="auto">
          <a:xfrm>
            <a:off x="152400" y="152400"/>
            <a:ext cx="1371600" cy="9144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anchor="b"/>
          <a:lstStyle/>
          <a:p>
            <a:pPr algn="ctr"/>
            <a:r>
              <a:rPr lang="en-US" sz="4400" b="1">
                <a:solidFill>
                  <a:schemeClr val="bg1"/>
                </a:solidFill>
              </a:rPr>
              <a:t>2-2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CA67A39-F987-4399-82B0-E6031C434D8C}" type="slidenum">
              <a:rPr lang="en-US"/>
              <a:pPr>
                <a:defRPr/>
              </a:pPr>
              <a:t>12</a:t>
            </a:fld>
            <a:endParaRPr lang="en-US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Common Complaint # 1</a:t>
            </a: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8001000" cy="4343400"/>
          </a:xfrm>
        </p:spPr>
        <p:txBody>
          <a:bodyPr/>
          <a:lstStyle/>
          <a:p>
            <a:pPr eaLnBrk="1" hangingPunct="1"/>
            <a:r>
              <a:rPr lang="en-US" u="sng" smtClean="0"/>
              <a:t>Marketing causes un-needed purchases</a:t>
            </a:r>
          </a:p>
          <a:p>
            <a:pPr lvl="1" eaLnBrk="1" hangingPunct="1"/>
            <a:endParaRPr lang="en-US" sz="1200" smtClean="0"/>
          </a:p>
          <a:p>
            <a:pPr lvl="1" eaLnBrk="1" hangingPunct="1"/>
            <a:r>
              <a:rPr lang="en-US" smtClean="0"/>
              <a:t>Many Choices</a:t>
            </a:r>
          </a:p>
          <a:p>
            <a:pPr lvl="1" eaLnBrk="1" hangingPunct="1"/>
            <a:r>
              <a:rPr lang="en-US" smtClean="0"/>
              <a:t>Readily Available</a:t>
            </a:r>
          </a:p>
          <a:p>
            <a:pPr lvl="1" eaLnBrk="1" hangingPunct="1"/>
            <a:r>
              <a:rPr lang="en-US" smtClean="0"/>
              <a:t>Displayed for Easy Purchase</a:t>
            </a:r>
          </a:p>
          <a:p>
            <a:pPr lvl="1" eaLnBrk="1" hangingPunct="1"/>
            <a:r>
              <a:rPr lang="en-US" smtClean="0"/>
              <a:t>Packaged to Attract Attention</a:t>
            </a:r>
          </a:p>
          <a:p>
            <a:pPr lvl="1" eaLnBrk="1" hangingPunct="1"/>
            <a:r>
              <a:rPr lang="en-US" smtClean="0"/>
              <a:t>Advertising Encourages Purchases</a:t>
            </a:r>
          </a:p>
          <a:p>
            <a:pPr lvl="1" eaLnBrk="1" hangingPunct="1"/>
            <a:r>
              <a:rPr lang="en-US" smtClean="0"/>
              <a:t>Credit &amp; Special Financing 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CAF7E05-9667-489F-A0C6-C83C65F4FC65}" type="slidenum">
              <a:rPr lang="en-US"/>
              <a:pPr>
                <a:defRPr/>
              </a:pPr>
              <a:t>13</a:t>
            </a:fld>
            <a:endParaRPr lang="en-US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Common Complaint # 1</a:t>
            </a:r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09600" y="1752600"/>
            <a:ext cx="8382000" cy="4343400"/>
          </a:xfrm>
        </p:spPr>
        <p:txBody>
          <a:bodyPr/>
          <a:lstStyle/>
          <a:p>
            <a:pPr eaLnBrk="1" hangingPunct="1"/>
            <a:r>
              <a:rPr lang="en-US" u="sng" smtClean="0"/>
              <a:t>Marketing causes un-needed purchases</a:t>
            </a:r>
          </a:p>
          <a:p>
            <a:pPr eaLnBrk="1" hangingPunct="1"/>
            <a:endParaRPr lang="en-US" sz="1200" u="sng" smtClean="0"/>
          </a:p>
          <a:p>
            <a:pPr lvl="1" eaLnBrk="1" hangingPunct="1">
              <a:spcAft>
                <a:spcPts val="600"/>
              </a:spcAft>
            </a:pPr>
            <a:r>
              <a:rPr lang="en-US" smtClean="0"/>
              <a:t>Buy product b/c of marketing not b/c they needed it – They may become dissatisfied.</a:t>
            </a:r>
            <a:endParaRPr lang="en-US" sz="1200" smtClean="0"/>
          </a:p>
          <a:p>
            <a:pPr lvl="1" eaLnBrk="1" hangingPunct="1">
              <a:spcAft>
                <a:spcPts val="600"/>
              </a:spcAft>
            </a:pPr>
            <a:r>
              <a:rPr lang="en-US" smtClean="0"/>
              <a:t>Creates Returns/Refunds</a:t>
            </a:r>
          </a:p>
          <a:p>
            <a:pPr lvl="2" eaLnBrk="1" hangingPunct="1"/>
            <a:r>
              <a:rPr lang="en-US" smtClean="0"/>
              <a:t>Lost the sale</a:t>
            </a:r>
          </a:p>
          <a:p>
            <a:pPr lvl="2" eaLnBrk="1" hangingPunct="1"/>
            <a:r>
              <a:rPr lang="en-US" smtClean="0"/>
              <a:t>Product lost worth or</a:t>
            </a:r>
          </a:p>
          <a:p>
            <a:pPr lvl="2" eaLnBrk="1" hangingPunct="1"/>
            <a:r>
              <a:rPr lang="en-US" smtClean="0"/>
              <a:t>Product can’t be resold (</a:t>
            </a:r>
            <a:r>
              <a:rPr lang="en-US" sz="2200" i="1" smtClean="0"/>
              <a:t>ALL 3 = LOSS IN PROFIT</a:t>
            </a:r>
            <a:r>
              <a:rPr lang="en-US" smtClean="0"/>
              <a:t>)</a:t>
            </a:r>
          </a:p>
          <a:p>
            <a:pPr lvl="1" eaLnBrk="1" hangingPunct="1">
              <a:spcAft>
                <a:spcPts val="600"/>
              </a:spcAft>
              <a:buFont typeface="Wingdings" pitchFamily="2" charset="2"/>
              <a:buNone/>
            </a:pPr>
            <a:endParaRPr lang="en-US" sz="1200" smtClean="0"/>
          </a:p>
          <a:p>
            <a:pPr lvl="1" eaLnBrk="1" hangingPunct="1">
              <a:spcAft>
                <a:spcPts val="600"/>
              </a:spcAft>
              <a:buFont typeface="Wingdings" pitchFamily="2" charset="2"/>
              <a:buNone/>
            </a:pPr>
            <a:r>
              <a:rPr lang="en-US" sz="2400" smtClean="0">
                <a:solidFill>
                  <a:srgbClr val="FF0000"/>
                </a:solidFill>
              </a:rPr>
              <a:t>Returned Merchandise / Dissatisfied Customer / Bad Rep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EAC10AE-E9D0-4C8A-A216-0653CC2D1441}" type="slidenum">
              <a:rPr lang="en-US"/>
              <a:pPr>
                <a:defRPr/>
              </a:pPr>
              <a:t>14</a:t>
            </a:fld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Common Complaint # 1</a:t>
            </a:r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09600" y="1752600"/>
            <a:ext cx="8382000" cy="4343400"/>
          </a:xfrm>
        </p:spPr>
        <p:txBody>
          <a:bodyPr/>
          <a:lstStyle/>
          <a:p>
            <a:pPr eaLnBrk="1" hangingPunct="1"/>
            <a:r>
              <a:rPr lang="en-US" u="sng" smtClean="0"/>
              <a:t>Marketing causes un-needed purchases</a:t>
            </a:r>
          </a:p>
          <a:p>
            <a:pPr lvl="1" eaLnBrk="1" hangingPunct="1">
              <a:spcAft>
                <a:spcPts val="600"/>
              </a:spcAft>
            </a:pPr>
            <a:r>
              <a:rPr lang="en-US" smtClean="0"/>
              <a:t>Overcome Complaint?</a:t>
            </a:r>
          </a:p>
          <a:p>
            <a:pPr lvl="2" eaLnBrk="1" hangingPunct="1">
              <a:spcAft>
                <a:spcPts val="600"/>
              </a:spcAft>
            </a:pPr>
            <a:r>
              <a:rPr lang="en-US" smtClean="0"/>
              <a:t>Create products that meet consumer needs</a:t>
            </a:r>
            <a:endParaRPr lang="en-US" sz="800" smtClean="0"/>
          </a:p>
          <a:p>
            <a:pPr lvl="2" eaLnBrk="1" hangingPunct="1">
              <a:spcAft>
                <a:spcPts val="600"/>
              </a:spcAft>
            </a:pPr>
            <a:r>
              <a:rPr lang="en-US" smtClean="0"/>
              <a:t>Value long-term business with customers</a:t>
            </a:r>
          </a:p>
          <a:p>
            <a:pPr lvl="2" eaLnBrk="1" hangingPunct="1">
              <a:spcAft>
                <a:spcPts val="600"/>
              </a:spcAft>
            </a:pPr>
            <a:endParaRPr lang="en-US" smtClean="0"/>
          </a:p>
          <a:p>
            <a:pPr lvl="2" eaLnBrk="1" hangingPunct="1">
              <a:spcAft>
                <a:spcPts val="600"/>
              </a:spcAft>
            </a:pPr>
            <a:r>
              <a:rPr lang="en-US" smtClean="0"/>
              <a:t>Create complete customer satisfaction</a:t>
            </a:r>
          </a:p>
          <a:p>
            <a:pPr lvl="2" eaLnBrk="1" hangingPunct="1">
              <a:spcAft>
                <a:spcPts val="600"/>
              </a:spcAft>
            </a:pPr>
            <a:r>
              <a:rPr lang="en-US" smtClean="0"/>
              <a:t>Consumers believe in the business and that the business is concerned with their (consumer) needs. 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3D8A38B-9F00-48F4-A880-0B29E246CCDA}" type="slidenum">
              <a:rPr lang="en-US"/>
              <a:pPr>
                <a:defRPr/>
              </a:pPr>
              <a:t>15</a:t>
            </a:fld>
            <a:endParaRPr lang="en-US"/>
          </a:p>
        </p:txBody>
      </p:sp>
      <p:sp>
        <p:nvSpPr>
          <p:cNvPr id="174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Do you think…</a:t>
            </a:r>
          </a:p>
        </p:txBody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001000" cy="4114800"/>
          </a:xfrm>
        </p:spPr>
        <p:txBody>
          <a:bodyPr/>
          <a:lstStyle/>
          <a:p>
            <a:pPr eaLnBrk="1" hangingPunct="1"/>
            <a:r>
              <a:rPr lang="en-US" smtClean="0"/>
              <a:t>Do you think credit cards are a positive outcome of marketing?  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Why or why not?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E6A9556-2823-4E29-BBD8-EF997FC30BEE}" type="slidenum">
              <a:rPr lang="en-US"/>
              <a:pPr>
                <a:defRPr/>
              </a:pPr>
              <a:t>16</a:t>
            </a:fld>
            <a:endParaRPr lang="en-US"/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Common Complaint # 2</a:t>
            </a:r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81200"/>
            <a:ext cx="8534400" cy="4114800"/>
          </a:xfrm>
        </p:spPr>
        <p:txBody>
          <a:bodyPr/>
          <a:lstStyle/>
          <a:p>
            <a:pPr eaLnBrk="1" hangingPunct="1"/>
            <a:r>
              <a:rPr lang="en-US" u="sng" smtClean="0"/>
              <a:t>Marketing wastes money</a:t>
            </a:r>
            <a:r>
              <a:rPr lang="en-US" smtClean="0"/>
              <a:t> (Figure 2-2)</a:t>
            </a:r>
          </a:p>
          <a:p>
            <a:pPr lvl="1" eaLnBrk="1" hangingPunct="1"/>
            <a:r>
              <a:rPr lang="en-US" smtClean="0"/>
              <a:t>50% of product cost = marketing activities </a:t>
            </a:r>
            <a:r>
              <a:rPr lang="en-US" sz="2400" smtClean="0">
                <a:solidFill>
                  <a:srgbClr val="FF0000"/>
                </a:solidFill>
              </a:rPr>
              <a:t>(AVG)</a:t>
            </a:r>
          </a:p>
          <a:p>
            <a:pPr lvl="1" eaLnBrk="1" hangingPunct="1"/>
            <a:r>
              <a:rPr lang="en-US" smtClean="0"/>
              <a:t>Only 2-10% is sales &amp; advertising </a:t>
            </a:r>
          </a:p>
          <a:p>
            <a:pPr lvl="1" eaLnBrk="1" hangingPunct="1"/>
            <a:r>
              <a:rPr lang="en-US" smtClean="0"/>
              <a:t>Advertising – info on sales and locations which saves you money (what, where, when) </a:t>
            </a:r>
          </a:p>
          <a:p>
            <a:pPr lvl="1" eaLnBrk="1" hangingPunct="1"/>
            <a:endParaRPr lang="en-US" smtClean="0"/>
          </a:p>
          <a:p>
            <a:pPr lvl="1" eaLnBrk="1" hangingPunct="1"/>
            <a:r>
              <a:rPr lang="en-US" b="1" i="1" smtClean="0"/>
              <a:t>Actually lowers prices in long run.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oter Placeholder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2</a:t>
            </a:r>
          </a:p>
        </p:txBody>
      </p:sp>
      <p:sp>
        <p:nvSpPr>
          <p:cNvPr id="20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4DE8D95-92CF-4FEA-95AB-8A23CB718DB3}" type="slidenum">
              <a:rPr lang="en-US"/>
              <a:pPr>
                <a:defRPr/>
              </a:pPr>
              <a:t>17</a:t>
            </a:fld>
            <a:endParaRPr lang="en-US"/>
          </a:p>
        </p:txBody>
      </p:sp>
      <p:grpSp>
        <p:nvGrpSpPr>
          <p:cNvPr id="2" name="Group 1051"/>
          <p:cNvGrpSpPr>
            <a:grpSpLocks/>
          </p:cNvGrpSpPr>
          <p:nvPr/>
        </p:nvGrpSpPr>
        <p:grpSpPr bwMode="auto">
          <a:xfrm>
            <a:off x="838200" y="1997075"/>
            <a:ext cx="7810500" cy="3870325"/>
            <a:chOff x="528" y="1258"/>
            <a:chExt cx="4920" cy="2438"/>
          </a:xfrm>
        </p:grpSpPr>
        <p:grpSp>
          <p:nvGrpSpPr>
            <p:cNvPr id="19473" name="Group 1050"/>
            <p:cNvGrpSpPr>
              <a:grpSpLocks/>
            </p:cNvGrpSpPr>
            <p:nvPr/>
          </p:nvGrpSpPr>
          <p:grpSpPr bwMode="auto">
            <a:xfrm>
              <a:off x="528" y="1258"/>
              <a:ext cx="3936" cy="2438"/>
              <a:chOff x="528" y="1258"/>
              <a:chExt cx="3936" cy="2438"/>
            </a:xfrm>
          </p:grpSpPr>
          <p:sp>
            <p:nvSpPr>
              <p:cNvPr id="19475" name="Rectangle 1028"/>
              <p:cNvSpPr>
                <a:spLocks noChangeArrowheads="1"/>
              </p:cNvSpPr>
              <p:nvPr/>
            </p:nvSpPr>
            <p:spPr bwMode="auto">
              <a:xfrm>
                <a:off x="528" y="1393"/>
                <a:ext cx="576" cy="2303"/>
              </a:xfrm>
              <a:prstGeom prst="rect">
                <a:avLst/>
              </a:prstGeom>
              <a:solidFill>
                <a:srgbClr val="008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476" name="AutoShape 1034"/>
              <p:cNvSpPr>
                <a:spLocks/>
              </p:cNvSpPr>
              <p:nvPr/>
            </p:nvSpPr>
            <p:spPr bwMode="auto">
              <a:xfrm>
                <a:off x="4224" y="1258"/>
                <a:ext cx="240" cy="2438"/>
              </a:xfrm>
              <a:prstGeom prst="rightBrace">
                <a:avLst>
                  <a:gd name="adj1" fmla="val 84653"/>
                  <a:gd name="adj2" fmla="val 50000"/>
                </a:avLst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9474" name="Text Box 1048"/>
            <p:cNvSpPr txBox="1">
              <a:spLocks noChangeArrowheads="1"/>
            </p:cNvSpPr>
            <p:nvPr/>
          </p:nvSpPr>
          <p:spPr bwMode="auto">
            <a:xfrm>
              <a:off x="4478" y="1908"/>
              <a:ext cx="970" cy="1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20000"/>
                </a:spcBef>
                <a:buClr>
                  <a:schemeClr val="tx2"/>
                </a:buClr>
                <a:buFont typeface="Wingdings" pitchFamily="2" charset="2"/>
                <a:buNone/>
              </a:pPr>
              <a:r>
                <a:rPr lang="en-US" sz="2800">
                  <a:latin typeface="Arial" charset="0"/>
                </a:rPr>
                <a:t>Total product price (100%)</a:t>
              </a:r>
              <a:endParaRPr lang="en-US"/>
            </a:p>
          </p:txBody>
        </p:sp>
      </p:grpSp>
      <p:grpSp>
        <p:nvGrpSpPr>
          <p:cNvPr id="4" name="Group 1044"/>
          <p:cNvGrpSpPr>
            <a:grpSpLocks/>
          </p:cNvGrpSpPr>
          <p:nvPr/>
        </p:nvGrpSpPr>
        <p:grpSpPr bwMode="auto">
          <a:xfrm>
            <a:off x="152400" y="2211388"/>
            <a:ext cx="1600200" cy="3656012"/>
            <a:chOff x="96" y="1393"/>
            <a:chExt cx="1008" cy="2303"/>
          </a:xfrm>
        </p:grpSpPr>
        <p:sp>
          <p:nvSpPr>
            <p:cNvPr id="19471" name="Rectangle 1031"/>
            <p:cNvSpPr>
              <a:spLocks noChangeArrowheads="1"/>
            </p:cNvSpPr>
            <p:nvPr/>
          </p:nvSpPr>
          <p:spPr bwMode="auto">
            <a:xfrm rot="-5400000">
              <a:off x="-527" y="2274"/>
              <a:ext cx="1573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20000"/>
                </a:spcBef>
                <a:buClr>
                  <a:schemeClr val="tx2"/>
                </a:buClr>
                <a:buFont typeface="Wingdings" pitchFamily="2" charset="2"/>
                <a:buNone/>
              </a:pPr>
              <a:r>
                <a:rPr lang="en-US" sz="2800" b="1">
                  <a:latin typeface="Arial" charset="0"/>
                </a:rPr>
                <a:t>Product Price</a:t>
              </a:r>
            </a:p>
          </p:txBody>
        </p:sp>
        <p:sp>
          <p:nvSpPr>
            <p:cNvPr id="19472" name="Rectangle 1038"/>
            <p:cNvSpPr>
              <a:spLocks noChangeArrowheads="1"/>
            </p:cNvSpPr>
            <p:nvPr/>
          </p:nvSpPr>
          <p:spPr bwMode="auto">
            <a:xfrm>
              <a:off x="528" y="1393"/>
              <a:ext cx="576" cy="230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" name="Group 1052"/>
          <p:cNvGrpSpPr>
            <a:grpSpLocks/>
          </p:cNvGrpSpPr>
          <p:nvPr/>
        </p:nvGrpSpPr>
        <p:grpSpPr bwMode="auto">
          <a:xfrm>
            <a:off x="838200" y="3581400"/>
            <a:ext cx="6172200" cy="2286000"/>
            <a:chOff x="528" y="2256"/>
            <a:chExt cx="3888" cy="1440"/>
          </a:xfrm>
        </p:grpSpPr>
        <p:sp>
          <p:nvSpPr>
            <p:cNvPr id="19468" name="Rectangle 1029"/>
            <p:cNvSpPr>
              <a:spLocks noChangeArrowheads="1"/>
            </p:cNvSpPr>
            <p:nvPr/>
          </p:nvSpPr>
          <p:spPr bwMode="auto">
            <a:xfrm>
              <a:off x="528" y="2544"/>
              <a:ext cx="576" cy="1152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69" name="AutoShape 1033"/>
            <p:cNvSpPr>
              <a:spLocks/>
            </p:cNvSpPr>
            <p:nvPr/>
          </p:nvSpPr>
          <p:spPr bwMode="auto">
            <a:xfrm>
              <a:off x="2784" y="2554"/>
              <a:ext cx="336" cy="1142"/>
            </a:xfrm>
            <a:prstGeom prst="rightBrace">
              <a:avLst>
                <a:gd name="adj1" fmla="val 28323"/>
                <a:gd name="adj2" fmla="val 50000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70" name="Rectangle 1037"/>
            <p:cNvSpPr>
              <a:spLocks noChangeArrowheads="1"/>
            </p:cNvSpPr>
            <p:nvPr/>
          </p:nvSpPr>
          <p:spPr bwMode="auto">
            <a:xfrm>
              <a:off x="3120" y="2256"/>
              <a:ext cx="1296" cy="14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Bef>
                  <a:spcPct val="20000"/>
                </a:spcBef>
                <a:buClr>
                  <a:schemeClr val="tx2"/>
                </a:buClr>
                <a:buFont typeface="Wingdings" pitchFamily="2" charset="2"/>
                <a:buNone/>
              </a:pPr>
              <a:r>
                <a:rPr lang="en-US" sz="2800">
                  <a:latin typeface="Arial" charset="0"/>
                </a:rPr>
                <a:t>Average cost of all marketing activities (50%)</a:t>
              </a:r>
            </a:p>
          </p:txBody>
        </p:sp>
      </p:grpSp>
      <p:grpSp>
        <p:nvGrpSpPr>
          <p:cNvPr id="6" name="Group 1053"/>
          <p:cNvGrpSpPr>
            <a:grpSpLocks/>
          </p:cNvGrpSpPr>
          <p:nvPr/>
        </p:nvGrpSpPr>
        <p:grpSpPr bwMode="auto">
          <a:xfrm>
            <a:off x="838200" y="4343400"/>
            <a:ext cx="3581400" cy="1752600"/>
            <a:chOff x="528" y="2736"/>
            <a:chExt cx="2256" cy="1104"/>
          </a:xfrm>
        </p:grpSpPr>
        <p:sp>
          <p:nvSpPr>
            <p:cNvPr id="19465" name="AutoShape 1032"/>
            <p:cNvSpPr>
              <a:spLocks/>
            </p:cNvSpPr>
            <p:nvPr/>
          </p:nvSpPr>
          <p:spPr bwMode="auto">
            <a:xfrm>
              <a:off x="1152" y="3466"/>
              <a:ext cx="230" cy="230"/>
            </a:xfrm>
            <a:prstGeom prst="rightBrace">
              <a:avLst>
                <a:gd name="adj1" fmla="val 8333"/>
                <a:gd name="adj2" fmla="val 50000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66" name="Rectangle 1036"/>
            <p:cNvSpPr>
              <a:spLocks noChangeArrowheads="1"/>
            </p:cNvSpPr>
            <p:nvPr/>
          </p:nvSpPr>
          <p:spPr bwMode="auto">
            <a:xfrm>
              <a:off x="1344" y="2736"/>
              <a:ext cx="1440" cy="1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Bef>
                  <a:spcPct val="20000"/>
                </a:spcBef>
                <a:buClr>
                  <a:schemeClr val="tx2"/>
                </a:buClr>
                <a:buFont typeface="Wingdings" pitchFamily="2" charset="2"/>
                <a:buNone/>
              </a:pPr>
              <a:r>
                <a:rPr lang="en-US" sz="2800">
                  <a:latin typeface="Arial" charset="0"/>
                </a:rPr>
                <a:t>Average cost of sales and advertising (2–10%)</a:t>
              </a:r>
            </a:p>
          </p:txBody>
        </p:sp>
        <p:sp>
          <p:nvSpPr>
            <p:cNvPr id="19467" name="Rectangle 1030"/>
            <p:cNvSpPr>
              <a:spLocks noChangeArrowheads="1"/>
            </p:cNvSpPr>
            <p:nvPr/>
          </p:nvSpPr>
          <p:spPr bwMode="auto">
            <a:xfrm>
              <a:off x="528" y="3466"/>
              <a:ext cx="576" cy="230"/>
            </a:xfrm>
            <a:prstGeom prst="rect">
              <a:avLst/>
            </a:prstGeom>
            <a:solidFill>
              <a:srgbClr val="80008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946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Typical </a:t>
            </a:r>
            <a:br>
              <a:rPr lang="en-US" smtClean="0"/>
            </a:br>
            <a:r>
              <a:rPr lang="en-US" smtClean="0"/>
              <a:t>Costs of Marketing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2D8955F-2FF2-4157-AEDF-2A2EF04DD8EE}" type="slidenum">
              <a:rPr lang="en-US"/>
              <a:pPr>
                <a:defRPr/>
              </a:pPr>
              <a:t>18</a:t>
            </a:fld>
            <a:endParaRPr lang="en-US"/>
          </a:p>
        </p:txBody>
      </p:sp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Common Complaint # 3</a:t>
            </a:r>
          </a:p>
        </p:txBody>
      </p:sp>
      <p:sp>
        <p:nvSpPr>
          <p:cNvPr id="204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8001000" cy="4343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u="sng" smtClean="0"/>
              <a:t>Marketing is not always needed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Marketing activities must be performed at every exchange.</a:t>
            </a:r>
          </a:p>
          <a:p>
            <a:pPr lvl="1" eaLnBrk="1" hangingPunct="1">
              <a:lnSpc>
                <a:spcPct val="90000"/>
              </a:lnSpc>
            </a:pPr>
            <a:endParaRPr lang="en-US" smtClean="0"/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Without marketing – Consumers would be responsible for:</a:t>
            </a:r>
          </a:p>
          <a:p>
            <a:pPr lvl="2" eaLnBrk="1" hangingPunct="1">
              <a:lnSpc>
                <a:spcPct val="90000"/>
              </a:lnSpc>
            </a:pPr>
            <a:r>
              <a:rPr lang="en-US" smtClean="0"/>
              <a:t>Finding out the product exists</a:t>
            </a:r>
          </a:p>
          <a:p>
            <a:pPr lvl="2" eaLnBrk="1" hangingPunct="1">
              <a:lnSpc>
                <a:spcPct val="90000"/>
              </a:lnSpc>
            </a:pPr>
            <a:r>
              <a:rPr lang="en-US" smtClean="0"/>
              <a:t>Gather info on the product</a:t>
            </a:r>
          </a:p>
          <a:p>
            <a:pPr lvl="2" eaLnBrk="1" hangingPunct="1">
              <a:lnSpc>
                <a:spcPct val="90000"/>
              </a:lnSpc>
            </a:pPr>
            <a:r>
              <a:rPr lang="en-US" smtClean="0"/>
              <a:t>Locate the product</a:t>
            </a:r>
          </a:p>
          <a:p>
            <a:pPr lvl="2" eaLnBrk="1" hangingPunct="1">
              <a:lnSpc>
                <a:spcPct val="90000"/>
              </a:lnSpc>
            </a:pPr>
            <a:r>
              <a:rPr lang="en-US" smtClean="0"/>
              <a:t>Pay for the product (without financing options)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2</a:t>
            </a:r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0C509F1-A0B8-4A63-A8EF-F38E029E3FC5}" type="slidenum">
              <a:rPr lang="en-US"/>
              <a:pPr>
                <a:defRPr/>
              </a:pPr>
              <a:t>19</a:t>
            </a:fld>
            <a:endParaRPr lang="en-US"/>
          </a:p>
        </p:txBody>
      </p:sp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Work As A Team</a:t>
            </a:r>
          </a:p>
        </p:txBody>
      </p:sp>
      <p:sp>
        <p:nvSpPr>
          <p:cNvPr id="215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7772400" cy="4114800"/>
          </a:xfrm>
        </p:spPr>
        <p:txBody>
          <a:bodyPr/>
          <a:lstStyle/>
          <a:p>
            <a:pPr eaLnBrk="1" hangingPunct="1"/>
            <a:r>
              <a:rPr lang="en-US" smtClean="0"/>
              <a:t>Select a Product</a:t>
            </a:r>
          </a:p>
          <a:p>
            <a:pPr eaLnBrk="1" hangingPunct="1"/>
            <a:r>
              <a:rPr lang="en-US" smtClean="0"/>
              <a:t>Outline the exchange with marketing</a:t>
            </a:r>
          </a:p>
          <a:p>
            <a:pPr eaLnBrk="1" hangingPunct="1"/>
            <a:r>
              <a:rPr lang="en-US" smtClean="0"/>
              <a:t>Outline the exchange without marketing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762000" y="3657600"/>
            <a:ext cx="7543800" cy="2543175"/>
            <a:chOff x="2832" y="1104"/>
            <a:chExt cx="2787" cy="2562"/>
          </a:xfrm>
        </p:grpSpPr>
        <p:sp>
          <p:nvSpPr>
            <p:cNvPr id="21513" name="Rectangle 5"/>
            <p:cNvSpPr>
              <a:spLocks noChangeArrowheads="1"/>
            </p:cNvSpPr>
            <p:nvPr/>
          </p:nvSpPr>
          <p:spPr bwMode="auto">
            <a:xfrm>
              <a:off x="2832" y="1104"/>
              <a:ext cx="2787" cy="768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14" name="Rectangle 6"/>
            <p:cNvSpPr>
              <a:spLocks noChangeArrowheads="1"/>
            </p:cNvSpPr>
            <p:nvPr/>
          </p:nvSpPr>
          <p:spPr bwMode="auto">
            <a:xfrm>
              <a:off x="2832" y="1104"/>
              <a:ext cx="2787" cy="2562"/>
            </a:xfrm>
            <a:prstGeom prst="rect">
              <a:avLst/>
            </a:prstGeom>
            <a:noFill/>
            <a:ln w="9525">
              <a:solidFill>
                <a:schemeClr val="folHlink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15" name="Rectangle 7"/>
            <p:cNvSpPr>
              <a:spLocks noChangeArrowheads="1"/>
            </p:cNvSpPr>
            <p:nvPr/>
          </p:nvSpPr>
          <p:spPr bwMode="auto">
            <a:xfrm>
              <a:off x="2942" y="1248"/>
              <a:ext cx="1438" cy="5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tIns="91440">
              <a:spAutoFit/>
            </a:bodyPr>
            <a:lstStyle/>
            <a:p>
              <a:pPr marL="227013" indent="-227013" algn="ctr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</a:pPr>
              <a:r>
                <a:rPr lang="en-US" b="1">
                  <a:solidFill>
                    <a:schemeClr val="accent2"/>
                  </a:solidFill>
                  <a:latin typeface="Arial" charset="0"/>
                </a:rPr>
                <a:t>MARKETING FUNCTIONS</a:t>
              </a:r>
            </a:p>
          </p:txBody>
        </p:sp>
      </p:grpSp>
      <p:sp>
        <p:nvSpPr>
          <p:cNvPr id="21511" name="Text Box 8"/>
          <p:cNvSpPr txBox="1">
            <a:spLocks noChangeArrowheads="1"/>
          </p:cNvSpPr>
          <p:nvPr/>
        </p:nvSpPr>
        <p:spPr bwMode="auto">
          <a:xfrm>
            <a:off x="4267200" y="4419600"/>
            <a:ext cx="4191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sz="2000"/>
              <a:t>Selling</a:t>
            </a:r>
          </a:p>
          <a:p>
            <a:pPr>
              <a:buFontTx/>
              <a:buChar char="•"/>
            </a:pPr>
            <a:r>
              <a:rPr lang="en-US" sz="2000"/>
              <a:t>Marketing-information management</a:t>
            </a:r>
          </a:p>
          <a:p>
            <a:pPr>
              <a:buFontTx/>
              <a:buChar char="•"/>
            </a:pPr>
            <a:r>
              <a:rPr lang="en-US" sz="2000"/>
              <a:t>Financing</a:t>
            </a:r>
          </a:p>
          <a:p>
            <a:pPr>
              <a:buFontTx/>
              <a:buChar char="•"/>
            </a:pPr>
            <a:r>
              <a:rPr lang="en-US" sz="2000"/>
              <a:t>Risk management</a:t>
            </a:r>
          </a:p>
        </p:txBody>
      </p:sp>
      <p:sp>
        <p:nvSpPr>
          <p:cNvPr id="21512" name="Text Box 9"/>
          <p:cNvSpPr txBox="1">
            <a:spLocks noChangeArrowheads="1"/>
          </p:cNvSpPr>
          <p:nvPr/>
        </p:nvSpPr>
        <p:spPr bwMode="auto">
          <a:xfrm>
            <a:off x="914400" y="4419600"/>
            <a:ext cx="365760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sz="2000"/>
              <a:t>Market planning</a:t>
            </a:r>
          </a:p>
          <a:p>
            <a:pPr>
              <a:buFontTx/>
              <a:buChar char="•"/>
            </a:pPr>
            <a:r>
              <a:rPr lang="en-US" sz="2000"/>
              <a:t>Product/service management</a:t>
            </a:r>
          </a:p>
          <a:p>
            <a:pPr>
              <a:buFontTx/>
              <a:buChar char="•"/>
            </a:pPr>
            <a:r>
              <a:rPr lang="en-US" sz="2000"/>
              <a:t>Distribution</a:t>
            </a:r>
          </a:p>
          <a:p>
            <a:pPr>
              <a:buFontTx/>
              <a:buChar char="•"/>
            </a:pPr>
            <a:r>
              <a:rPr lang="en-US" sz="2000"/>
              <a:t>Pricing</a:t>
            </a:r>
          </a:p>
          <a:p>
            <a:pPr>
              <a:buFontTx/>
              <a:buChar char="•"/>
            </a:pPr>
            <a:r>
              <a:rPr lang="en-US" sz="2000"/>
              <a:t>Promotion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oter Placeholder 1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2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928FFD0-3790-4E5A-81B2-A55DEB9549DA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4100" name="Text Box 2"/>
          <p:cNvSpPr txBox="1">
            <a:spLocks noChangeArrowheads="1"/>
          </p:cNvSpPr>
          <p:nvPr/>
        </p:nvSpPr>
        <p:spPr bwMode="auto">
          <a:xfrm>
            <a:off x="5486400" y="1801813"/>
            <a:ext cx="3429000" cy="437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31775" indent="-231775">
              <a:spcBef>
                <a:spcPct val="20000"/>
              </a:spcBef>
            </a:pPr>
            <a:r>
              <a:rPr lang="en-US" sz="2000" b="1">
                <a:solidFill>
                  <a:schemeClr val="accent2"/>
                </a:solidFill>
                <a:latin typeface="Arial" charset="0"/>
              </a:rPr>
              <a:t>Focus Questions:</a:t>
            </a:r>
          </a:p>
          <a:p>
            <a:pPr marL="231775" indent="-231775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l"/>
            </a:pPr>
            <a:r>
              <a:rPr lang="en-US" sz="2000">
                <a:latin typeface="Arial" charset="0"/>
              </a:rPr>
              <a:t>What message is being communicated by Waste Management in this advertisement?</a:t>
            </a:r>
          </a:p>
          <a:p>
            <a:pPr marL="231775" indent="-231775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l"/>
            </a:pPr>
            <a:r>
              <a:rPr lang="en-US" sz="2000">
                <a:latin typeface="Arial" charset="0"/>
              </a:rPr>
              <a:t>Do you think the message is effective?</a:t>
            </a:r>
          </a:p>
          <a:p>
            <a:pPr marL="231775" indent="-231775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l"/>
            </a:pPr>
            <a:r>
              <a:rPr lang="en-US" sz="2000">
                <a:latin typeface="Arial" charset="0"/>
              </a:rPr>
              <a:t>How does it demonstrate social responsibility? </a:t>
            </a:r>
          </a:p>
          <a:p>
            <a:pPr marL="231775" indent="-231775">
              <a:spcBef>
                <a:spcPct val="20000"/>
              </a:spcBef>
              <a:buFontTx/>
              <a:buChar char="•"/>
            </a:pPr>
            <a:endParaRPr lang="en-US" sz="2000">
              <a:latin typeface="Arial" charset="0"/>
            </a:endParaRPr>
          </a:p>
          <a:p>
            <a:pPr marL="231775" indent="-231775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l"/>
            </a:pPr>
            <a:endParaRPr lang="en-US" sz="2000">
              <a:latin typeface="Arial" charset="0"/>
            </a:endParaRPr>
          </a:p>
        </p:txBody>
      </p:sp>
      <p:pic>
        <p:nvPicPr>
          <p:cNvPr id="4101" name="Picture 3"/>
          <p:cNvPicPr>
            <a:picLocks noChangeAspect="1" noChangeArrowheads="1"/>
          </p:cNvPicPr>
          <p:nvPr/>
        </p:nvPicPr>
        <p:blipFill>
          <a:blip r:embed="rId2" cstate="print"/>
          <a:srcRect r="2455"/>
          <a:stretch>
            <a:fillRect/>
          </a:stretch>
        </p:blipFill>
        <p:spPr bwMode="auto">
          <a:xfrm>
            <a:off x="5267325" y="609600"/>
            <a:ext cx="36322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2" name="Text Box 4"/>
          <p:cNvSpPr txBox="1">
            <a:spLocks noChangeArrowheads="1"/>
          </p:cNvSpPr>
          <p:nvPr/>
        </p:nvSpPr>
        <p:spPr bwMode="auto">
          <a:xfrm rot="-5400000">
            <a:off x="-273050" y="5286375"/>
            <a:ext cx="16732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>
                <a:latin typeface="Arial" charset="0"/>
              </a:rPr>
              <a:t>©WASTE MANAGEMENT</a:t>
            </a:r>
          </a:p>
        </p:txBody>
      </p:sp>
      <p:pic>
        <p:nvPicPr>
          <p:cNvPr id="4103" name="Picture 5"/>
          <p:cNvPicPr>
            <a:picLocks noChangeAspect="1" noChangeArrowheads="1"/>
          </p:cNvPicPr>
          <p:nvPr/>
        </p:nvPicPr>
        <p:blipFill>
          <a:blip r:embed="rId3" cstate="print"/>
          <a:srcRect b="4517"/>
          <a:stretch>
            <a:fillRect/>
          </a:stretch>
        </p:blipFill>
        <p:spPr bwMode="auto">
          <a:xfrm>
            <a:off x="0" y="0"/>
            <a:ext cx="5105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01DE1D2-A1EE-4757-9406-0B5F822F8373}" type="slidenum">
              <a:rPr lang="en-US"/>
              <a:pPr>
                <a:defRPr/>
              </a:pPr>
              <a:t>20</a:t>
            </a:fld>
            <a:endParaRPr lang="en-US"/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Marketing Solves Problems</a:t>
            </a:r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229600" cy="4114800"/>
          </a:xfrm>
        </p:spPr>
        <p:txBody>
          <a:bodyPr/>
          <a:lstStyle/>
          <a:p>
            <a:pPr eaLnBrk="1" hangingPunct="1"/>
            <a:r>
              <a:rPr lang="en-US" smtClean="0"/>
              <a:t>Marketing increases public awareness</a:t>
            </a:r>
          </a:p>
          <a:p>
            <a:pPr lvl="1" eaLnBrk="1" hangingPunct="1"/>
            <a:r>
              <a:rPr lang="en-US" smtClean="0"/>
              <a:t>Health Care, Crime, Education, Disease</a:t>
            </a:r>
          </a:p>
          <a:p>
            <a:pPr lvl="1" eaLnBrk="1" hangingPunct="1"/>
            <a:r>
              <a:rPr lang="en-US" smtClean="0"/>
              <a:t>Green (environmental) Marketing</a:t>
            </a:r>
          </a:p>
          <a:p>
            <a:pPr eaLnBrk="1" hangingPunct="1"/>
            <a:r>
              <a:rPr lang="en-US" smtClean="0"/>
              <a:t>Marketing helps match supply w/ demand</a:t>
            </a:r>
          </a:p>
          <a:p>
            <a:pPr lvl="1" eaLnBrk="1" hangingPunct="1"/>
            <a:r>
              <a:rPr lang="en-US" smtClean="0"/>
              <a:t>Distribution methods improved</a:t>
            </a:r>
          </a:p>
          <a:p>
            <a:pPr lvl="1" eaLnBrk="1" hangingPunct="1"/>
            <a:r>
              <a:rPr lang="en-US" smtClean="0"/>
              <a:t>Reduce &amp; prevent supply issues quickly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2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618156C-B295-47E0-B0A6-5E3C2488276C}" type="slidenum">
              <a:rPr lang="en-US"/>
              <a:pPr>
                <a:defRPr/>
              </a:pPr>
              <a:t>21</a:t>
            </a:fld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INCREASING SOCIAL RESPONSIBILITY</a:t>
            </a:r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0" y="2057400"/>
            <a:ext cx="7772400" cy="4114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GOALS</a:t>
            </a: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Define consumerism.</a:t>
            </a:r>
          </a:p>
          <a:p>
            <a:pPr eaLnBrk="1" hangingPunct="1">
              <a:defRPr/>
            </a:pPr>
            <a:r>
              <a:rPr lang="en-US" dirty="0" smtClean="0"/>
              <a:t>Explain ways by which businesses improve their own practices.</a:t>
            </a:r>
          </a:p>
          <a:p>
            <a:pPr eaLnBrk="1" hangingPunct="1">
              <a:defRPr/>
            </a:pPr>
            <a:r>
              <a:rPr lang="en-US" dirty="0" smtClean="0"/>
              <a:t>Discuss how ethical issues affect marketers’ professional responsibilities.</a:t>
            </a:r>
          </a:p>
        </p:txBody>
      </p:sp>
      <p:sp>
        <p:nvSpPr>
          <p:cNvPr id="23558" name="AutoShape 6"/>
          <p:cNvSpPr>
            <a:spLocks noChangeArrowheads="1"/>
          </p:cNvSpPr>
          <p:nvPr/>
        </p:nvSpPr>
        <p:spPr bwMode="auto">
          <a:xfrm>
            <a:off x="152400" y="152400"/>
            <a:ext cx="1371600" cy="9144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anchor="b"/>
          <a:lstStyle/>
          <a:p>
            <a:pPr algn="ctr"/>
            <a:r>
              <a:rPr lang="en-US" sz="4400" b="1">
                <a:solidFill>
                  <a:schemeClr val="bg1"/>
                </a:solidFill>
              </a:rPr>
              <a:t>2-3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B1247D1-5E09-4141-9569-2EF050F63A43}" type="slidenum">
              <a:rPr lang="en-US"/>
              <a:pPr>
                <a:defRPr/>
              </a:pPr>
              <a:t>22</a:t>
            </a:fld>
            <a:endParaRPr lang="en-US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Consumer Protection</a:t>
            </a:r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Marketers can not only think about selling and profits.  Marketing can have both positive and negative results.</a:t>
            </a:r>
            <a:br>
              <a:rPr lang="en-US" smtClean="0"/>
            </a:br>
            <a:endParaRPr lang="en-US" smtClean="0"/>
          </a:p>
          <a:p>
            <a:pPr eaLnBrk="1" hangingPunct="1"/>
            <a:r>
              <a:rPr lang="en-US" smtClean="0"/>
              <a:t>Social Responsibility</a:t>
            </a:r>
          </a:p>
          <a:p>
            <a:pPr lvl="1" eaLnBrk="1" hangingPunct="1"/>
            <a:r>
              <a:rPr lang="en-US" smtClean="0"/>
              <a:t>Most business people recognize that their business cannot be successful in the long run if society is facing major issues.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oter Placeholder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2</a:t>
            </a: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7C33BAB-A68F-436D-B4EF-02D03961F129}" type="slidenum">
              <a:rPr lang="en-US"/>
              <a:pPr>
                <a:defRPr/>
              </a:pPr>
              <a:t>23</a:t>
            </a:fld>
            <a:endParaRPr lang="en-US"/>
          </a:p>
        </p:txBody>
      </p:sp>
      <p:sp>
        <p:nvSpPr>
          <p:cNvPr id="2560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Social Responsibility </a:t>
            </a:r>
            <a:br>
              <a:rPr lang="en-US" smtClean="0"/>
            </a:br>
            <a:r>
              <a:rPr lang="en-US" smtClean="0"/>
              <a:t>Must Be Shared</a:t>
            </a:r>
          </a:p>
        </p:txBody>
      </p:sp>
      <p:grpSp>
        <p:nvGrpSpPr>
          <p:cNvPr id="2" name="Group 37"/>
          <p:cNvGrpSpPr>
            <a:grpSpLocks/>
          </p:cNvGrpSpPr>
          <p:nvPr/>
        </p:nvGrpSpPr>
        <p:grpSpPr bwMode="auto">
          <a:xfrm>
            <a:off x="304800" y="1898650"/>
            <a:ext cx="8610600" cy="4197350"/>
            <a:chOff x="192" y="1196"/>
            <a:chExt cx="5424" cy="2644"/>
          </a:xfrm>
        </p:grpSpPr>
        <p:sp>
          <p:nvSpPr>
            <p:cNvPr id="25606" name="Oval 36"/>
            <p:cNvSpPr>
              <a:spLocks noChangeAspect="1" noChangeArrowheads="1"/>
            </p:cNvSpPr>
            <p:nvPr/>
          </p:nvSpPr>
          <p:spPr bwMode="auto">
            <a:xfrm>
              <a:off x="1700" y="1196"/>
              <a:ext cx="1900" cy="1900"/>
            </a:xfrm>
            <a:prstGeom prst="ellipse">
              <a:avLst/>
            </a:prstGeom>
            <a:noFill/>
            <a:ln w="57150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07" name="Oval 18"/>
            <p:cNvSpPr>
              <a:spLocks noChangeAspect="1" noChangeArrowheads="1"/>
            </p:cNvSpPr>
            <p:nvPr/>
          </p:nvSpPr>
          <p:spPr bwMode="auto">
            <a:xfrm>
              <a:off x="1276" y="1921"/>
              <a:ext cx="1900" cy="1900"/>
            </a:xfrm>
            <a:prstGeom prst="ellipse">
              <a:avLst/>
            </a:prstGeom>
            <a:noFill/>
            <a:ln w="57150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08" name="Oval 19"/>
            <p:cNvSpPr>
              <a:spLocks noChangeAspect="1" noChangeArrowheads="1"/>
            </p:cNvSpPr>
            <p:nvPr/>
          </p:nvSpPr>
          <p:spPr bwMode="auto">
            <a:xfrm>
              <a:off x="2139" y="1921"/>
              <a:ext cx="1900" cy="1900"/>
            </a:xfrm>
            <a:prstGeom prst="ellipse">
              <a:avLst/>
            </a:prstGeom>
            <a:noFill/>
            <a:ln w="57150">
              <a:solidFill>
                <a:srgbClr val="FF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04" name="Text Box 32"/>
            <p:cNvSpPr txBox="1">
              <a:spLocks noChangeArrowheads="1"/>
            </p:cNvSpPr>
            <p:nvPr/>
          </p:nvSpPr>
          <p:spPr bwMode="auto">
            <a:xfrm>
              <a:off x="192" y="1968"/>
              <a:ext cx="1324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3600" b="1">
                  <a:solidFill>
                    <a:srgbClr val="800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 Narrow" pitchFamily="34" charset="0"/>
                </a:rPr>
                <a:t>BUSINESS</a:t>
              </a:r>
            </a:p>
          </p:txBody>
        </p:sp>
        <p:sp>
          <p:nvSpPr>
            <p:cNvPr id="28705" name="Text Box 33"/>
            <p:cNvSpPr txBox="1">
              <a:spLocks noChangeArrowheads="1"/>
            </p:cNvSpPr>
            <p:nvPr/>
          </p:nvSpPr>
          <p:spPr bwMode="auto">
            <a:xfrm>
              <a:off x="3807" y="3436"/>
              <a:ext cx="1809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3600" b="1">
                  <a:solidFill>
                    <a:srgbClr val="FF99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 Narrow" pitchFamily="34" charset="0"/>
                </a:rPr>
                <a:t>GOVERNMENT</a:t>
              </a:r>
            </a:p>
          </p:txBody>
        </p:sp>
        <p:sp>
          <p:nvSpPr>
            <p:cNvPr id="28706" name="Text Box 34"/>
            <p:cNvSpPr txBox="1">
              <a:spLocks noChangeArrowheads="1"/>
            </p:cNvSpPr>
            <p:nvPr/>
          </p:nvSpPr>
          <p:spPr bwMode="auto">
            <a:xfrm>
              <a:off x="3360" y="1200"/>
              <a:ext cx="161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3600" b="1">
                  <a:solidFill>
                    <a:schemeClr val="bg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 Narrow" pitchFamily="34" charset="0"/>
                </a:rPr>
                <a:t>CONSUMER GROUPS</a:t>
              </a:r>
              <a:endParaRPr lang="en-US" sz="360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2B39BE1-0A13-416E-896B-2330EE8B455A}" type="slidenum">
              <a:rPr lang="en-US"/>
              <a:pPr>
                <a:defRPr/>
              </a:pPr>
              <a:t>24</a:t>
            </a:fld>
            <a:endParaRPr lang="en-US"/>
          </a:p>
        </p:txBody>
      </p:sp>
      <p:sp>
        <p:nvSpPr>
          <p:cNvPr id="266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Consumerism</a:t>
            </a:r>
          </a:p>
        </p:txBody>
      </p:sp>
      <p:sp>
        <p:nvSpPr>
          <p:cNvPr id="2662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/>
            <a:r>
              <a:rPr lang="en-US" smtClean="0"/>
              <a:t>Organized actions </a:t>
            </a:r>
            <a:br>
              <a:rPr lang="en-US" smtClean="0"/>
            </a:br>
            <a:r>
              <a:rPr lang="en-US" smtClean="0"/>
              <a:t> </a:t>
            </a:r>
            <a:br>
              <a:rPr lang="en-US" smtClean="0"/>
            </a:br>
            <a:r>
              <a:rPr lang="en-US" smtClean="0"/>
              <a:t>of groups of consumers 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seeking to increase their influence 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on business practices.</a:t>
            </a:r>
            <a:br>
              <a:rPr lang="en-US" smtClean="0"/>
            </a:br>
            <a:endParaRPr lang="en-US" smtClean="0"/>
          </a:p>
        </p:txBody>
      </p:sp>
    </p:spTree>
  </p:cSld>
  <p:clrMapOvr>
    <a:masterClrMapping/>
  </p:clrMapOvr>
  <p:transition spd="slow">
    <p:wipe dir="r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F3DEBA6-C8FB-4D32-B683-D9D344C20BF1}" type="slidenum">
              <a:rPr lang="en-US"/>
              <a:pPr>
                <a:defRPr/>
              </a:pPr>
              <a:t>25</a:t>
            </a:fld>
            <a:endParaRPr lang="en-US"/>
          </a:p>
        </p:txBody>
      </p:sp>
      <p:sp>
        <p:nvSpPr>
          <p:cNvPr id="276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Growth of Consumerism</a:t>
            </a:r>
          </a:p>
        </p:txBody>
      </p:sp>
      <p:sp>
        <p:nvSpPr>
          <p:cNvPr id="2765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Consumerism became an important influence on businesses in the 1960’s when </a:t>
            </a:r>
            <a:r>
              <a:rPr lang="en-US" b="1" dirty="0" smtClean="0"/>
              <a:t>President JFK </a:t>
            </a:r>
            <a:r>
              <a:rPr lang="en-US" dirty="0" smtClean="0"/>
              <a:t>presented the </a:t>
            </a:r>
            <a:r>
              <a:rPr lang="en-US" u="sng" dirty="0" smtClean="0"/>
              <a:t>Consumer’s Bill of Rights</a:t>
            </a:r>
            <a:r>
              <a:rPr lang="en-US" dirty="0" smtClean="0"/>
              <a:t> (4 Rights)</a:t>
            </a:r>
            <a:br>
              <a:rPr lang="en-US" dirty="0" smtClean="0"/>
            </a:br>
            <a:endParaRPr lang="en-US" dirty="0" smtClean="0"/>
          </a:p>
          <a:p>
            <a:pPr eaLnBrk="1" hangingPunct="1"/>
            <a:r>
              <a:rPr lang="en-US" b="1" i="1" dirty="0" smtClean="0"/>
              <a:t>Boycotts </a:t>
            </a:r>
          </a:p>
          <a:p>
            <a:pPr lvl="1" eaLnBrk="1" hangingPunct="1"/>
            <a:r>
              <a:rPr lang="en-US" dirty="0" smtClean="0"/>
              <a:t>organized effort to influence a company by refusing to purchase it’s products. </a:t>
            </a:r>
          </a:p>
        </p:txBody>
      </p:sp>
    </p:spTree>
  </p:cSld>
  <p:clrMapOvr>
    <a:masterClrMapping/>
  </p:clrMapOvr>
  <p:transition spd="slow">
    <p:wipe dir="r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F3DEBA6-C8FB-4D32-B683-D9D344C20BF1}" type="slidenum">
              <a:rPr lang="en-US"/>
              <a:pPr>
                <a:defRPr/>
              </a:pPr>
              <a:t>26</a:t>
            </a:fld>
            <a:endParaRPr lang="en-US"/>
          </a:p>
        </p:txBody>
      </p:sp>
      <p:sp>
        <p:nvSpPr>
          <p:cNvPr id="276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Consumer’s Bill of Rights</a:t>
            </a:r>
          </a:p>
        </p:txBody>
      </p:sp>
      <p:sp>
        <p:nvSpPr>
          <p:cNvPr id="2765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077200" cy="4114800"/>
          </a:xfrm>
        </p:spPr>
        <p:txBody>
          <a:bodyPr/>
          <a:lstStyle/>
          <a:p>
            <a:pPr marL="514350" indent="-514350" eaLnBrk="1" hangingPunct="1"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The right to adequate and accurate information</a:t>
            </a:r>
          </a:p>
          <a:p>
            <a:pPr marL="514350" indent="-514350" eaLnBrk="1" hangingPunct="1"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The right to safe products</a:t>
            </a:r>
          </a:p>
          <a:p>
            <a:pPr marL="514350" indent="-514350" eaLnBrk="1" hangingPunct="1"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The right to product choices</a:t>
            </a:r>
          </a:p>
          <a:p>
            <a:pPr marL="514350" indent="-514350" eaLnBrk="1" hangingPunct="1"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The right to communicate their ideas and opinions to business and government</a:t>
            </a:r>
          </a:p>
        </p:txBody>
      </p:sp>
    </p:spTree>
  </p:cSld>
  <p:clrMapOvr>
    <a:masterClrMapping/>
  </p:clrMapOvr>
  <p:transition spd="slow">
    <p:wipe dir="r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FDA8AD7-1163-4239-8E8A-29577F2FEC6A}" type="slidenum">
              <a:rPr lang="en-US"/>
              <a:pPr>
                <a:defRPr/>
              </a:pPr>
              <a:t>27</a:t>
            </a:fld>
            <a:endParaRPr lang="en-US"/>
          </a:p>
        </p:txBody>
      </p:sp>
      <p:sp>
        <p:nvSpPr>
          <p:cNvPr id="286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Government Regulation</a:t>
            </a:r>
          </a:p>
        </p:txBody>
      </p:sp>
      <p:sp>
        <p:nvSpPr>
          <p:cNvPr id="2867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8153400" cy="4724400"/>
          </a:xfrm>
        </p:spPr>
        <p:txBody>
          <a:bodyPr/>
          <a:lstStyle/>
          <a:p>
            <a:pPr eaLnBrk="1" hangingPunct="1"/>
            <a:r>
              <a:rPr lang="en-US" smtClean="0"/>
              <a:t>Welfare of consumers is at the core of many of the laws and regulations enacted by our government.</a:t>
            </a:r>
            <a:br>
              <a:rPr lang="en-US" smtClean="0"/>
            </a:br>
            <a:endParaRPr lang="en-US" sz="1800" smtClean="0"/>
          </a:p>
          <a:p>
            <a:pPr eaLnBrk="1" hangingPunct="1"/>
            <a:r>
              <a:rPr lang="en-US" smtClean="0"/>
              <a:t>Laws designed to improve the social impact of business practices.</a:t>
            </a:r>
            <a:br>
              <a:rPr lang="en-US" smtClean="0"/>
            </a:br>
            <a:endParaRPr lang="en-US" sz="1800" smtClean="0"/>
          </a:p>
          <a:p>
            <a:pPr eaLnBrk="1" hangingPunct="1"/>
            <a:r>
              <a:rPr lang="en-US" smtClean="0"/>
              <a:t>Must comply with consumer protection laws or risk fines and loss of business.</a:t>
            </a:r>
          </a:p>
        </p:txBody>
      </p:sp>
    </p:spTree>
  </p:cSld>
  <p:clrMapOvr>
    <a:masterClrMapping/>
  </p:clrMapOvr>
  <p:transition spd="slow">
    <p:wipe dir="r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8B60605-6C18-43EA-885E-192085CA85D7}" type="slidenum">
              <a:rPr lang="en-US"/>
              <a:pPr>
                <a:defRPr/>
              </a:pPr>
              <a:t>28</a:t>
            </a:fld>
            <a:endParaRPr lang="en-US"/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Sherman Antitrust Act, 1890</a:t>
            </a:r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To increase competition among businesses by regulating monopolies</a:t>
            </a:r>
          </a:p>
        </p:txBody>
      </p:sp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685800" y="32004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smtClean="0">
                <a:ln>
                  <a:noFill/>
                </a:ln>
                <a:solidFill>
                  <a:srgbClr val="3F7EBD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Food and Drug Act, 1906</a:t>
            </a:r>
            <a:endParaRPr kumimoji="0" lang="en-US" sz="3600" b="1" i="0" u="none" strike="noStrike" kern="0" cap="none" spc="0" normalizeH="0" baseline="0" noProof="0" dirty="0" smtClean="0">
              <a:ln>
                <a:noFill/>
              </a:ln>
              <a:solidFill>
                <a:srgbClr val="3F7EBD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Rectangle 5"/>
          <p:cNvSpPr txBox="1">
            <a:spLocks noChangeArrowheads="1"/>
          </p:cNvSpPr>
          <p:nvPr/>
        </p:nvSpPr>
        <p:spPr bwMode="auto">
          <a:xfrm>
            <a:off x="685800" y="4267200"/>
            <a:ext cx="77724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itchFamily="2" charset="2"/>
              <a:buChar char="l"/>
              <a:tabLst/>
              <a:defRPr/>
            </a:pPr>
            <a:r>
              <a:rPr kumimoji="0" lang="en-US" sz="32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 control the content and labeling of food and drug products by forming the Food and Drug Administration (FDA)</a:t>
            </a: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2D7D9D0-E970-4B56-A22F-F77009B77B7B}" type="slidenum">
              <a:rPr lang="en-US"/>
              <a:pPr>
                <a:defRPr/>
              </a:pPr>
              <a:t>29</a:t>
            </a:fld>
            <a:endParaRPr lang="en-US"/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Federal Trade </a:t>
            </a:r>
            <a:br>
              <a:rPr lang="en-US" smtClean="0"/>
            </a:br>
            <a:r>
              <a:rPr lang="en-US" smtClean="0"/>
              <a:t>Commission Act, 1914</a:t>
            </a:r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To form the Federal Trade Commission (FTC) to protect consumer rights</a:t>
            </a:r>
          </a:p>
        </p:txBody>
      </p:sp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838200" y="3657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smtClean="0">
                <a:ln>
                  <a:noFill/>
                </a:ln>
                <a:solidFill>
                  <a:srgbClr val="3F7EBD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Robinson-Patman Act, 1936</a:t>
            </a:r>
            <a:endParaRPr kumimoji="0" lang="en-US" sz="3600" b="1" i="0" u="none" strike="noStrike" kern="0" cap="none" spc="0" normalizeH="0" baseline="0" noProof="0" dirty="0" smtClean="0">
              <a:ln>
                <a:noFill/>
              </a:ln>
              <a:solidFill>
                <a:srgbClr val="3F7EBD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Rectangle 5"/>
          <p:cNvSpPr txBox="1">
            <a:spLocks noChangeArrowheads="1"/>
          </p:cNvSpPr>
          <p:nvPr/>
        </p:nvSpPr>
        <p:spPr bwMode="auto">
          <a:xfrm>
            <a:off x="838200" y="4572000"/>
            <a:ext cx="77724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itchFamily="2" charset="2"/>
              <a:buChar char="l"/>
              <a:tabLst/>
              <a:defRPr/>
            </a:pPr>
            <a:r>
              <a:rPr kumimoji="0" lang="en-US" sz="32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 protect small businesses from unfair pricing practices between manufacturers and large businesses</a:t>
            </a: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2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7B7BA23-A54C-4CB4-9CE0-733B59FECAB9}" type="slidenum">
              <a:rPr lang="en-US"/>
              <a:pPr>
                <a:defRPr/>
              </a:pPr>
              <a:t>3</a:t>
            </a:fld>
            <a:endParaRPr lang="en-US"/>
          </a:p>
        </p:txBody>
      </p:sp>
      <p:sp>
        <p:nvSpPr>
          <p:cNvPr id="5124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IMPACT OF </a:t>
            </a:r>
            <a:br>
              <a:rPr lang="en-US" smtClean="0"/>
            </a:br>
            <a:r>
              <a:rPr lang="en-US" smtClean="0"/>
              <a:t>MARKETING</a:t>
            </a: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077200" cy="4114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GOALS</a:t>
            </a:r>
            <a:br>
              <a:rPr lang="en-US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sz="1600" b="1" dirty="0" smtClean="0">
              <a:solidFill>
                <a:schemeClr val="folHlink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en-US" sz="2800" dirty="0" smtClean="0"/>
              <a:t>Explain how marketing affects businesses.</a:t>
            </a:r>
            <a:br>
              <a:rPr lang="en-US" sz="2800" dirty="0" smtClean="0"/>
            </a:br>
            <a:endParaRPr lang="en-US" sz="2800" dirty="0" smtClean="0"/>
          </a:p>
          <a:p>
            <a:pPr eaLnBrk="1" hangingPunct="1">
              <a:defRPr/>
            </a:pPr>
            <a:r>
              <a:rPr lang="en-US" sz="2800" dirty="0" smtClean="0"/>
              <a:t>Describe marketing’s impact on individuals.</a:t>
            </a:r>
            <a:br>
              <a:rPr lang="en-US" sz="2800" dirty="0" smtClean="0"/>
            </a:br>
            <a:endParaRPr lang="en-US" sz="2800" dirty="0" smtClean="0"/>
          </a:p>
          <a:p>
            <a:pPr eaLnBrk="1" hangingPunct="1">
              <a:defRPr/>
            </a:pPr>
            <a:r>
              <a:rPr lang="en-US" sz="2800" dirty="0" smtClean="0"/>
              <a:t>Discuss ways marketing benefits society.</a:t>
            </a:r>
          </a:p>
        </p:txBody>
      </p:sp>
      <p:sp>
        <p:nvSpPr>
          <p:cNvPr id="5126" name="AutoShape 6"/>
          <p:cNvSpPr>
            <a:spLocks noChangeArrowheads="1"/>
          </p:cNvSpPr>
          <p:nvPr/>
        </p:nvSpPr>
        <p:spPr bwMode="auto">
          <a:xfrm>
            <a:off x="152400" y="152400"/>
            <a:ext cx="1371600" cy="9144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anchor="b"/>
          <a:lstStyle/>
          <a:p>
            <a:pPr algn="ctr"/>
            <a:r>
              <a:rPr lang="en-US" sz="4400" b="1">
                <a:solidFill>
                  <a:schemeClr val="bg1"/>
                </a:solidFill>
              </a:rPr>
              <a:t>2-1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5087FA4-F826-48FE-960C-E4637C412D79}" type="slidenum">
              <a:rPr lang="en-US"/>
              <a:pPr>
                <a:defRPr/>
              </a:pPr>
              <a:t>30</a:t>
            </a:fld>
            <a:endParaRPr lang="en-US"/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Fair Packaging and </a:t>
            </a:r>
            <a:br>
              <a:rPr lang="en-US" smtClean="0"/>
            </a:br>
            <a:r>
              <a:rPr lang="en-US" smtClean="0"/>
              <a:t>Labeling Act, 1966</a:t>
            </a:r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To require packages to be accurately labeled and fairly represent the contents</a:t>
            </a:r>
          </a:p>
        </p:txBody>
      </p:sp>
      <p:sp>
        <p:nvSpPr>
          <p:cNvPr id="6" name="Rectangle 1028"/>
          <p:cNvSpPr txBox="1">
            <a:spLocks noChangeArrowheads="1"/>
          </p:cNvSpPr>
          <p:nvPr/>
        </p:nvSpPr>
        <p:spPr bwMode="auto">
          <a:xfrm>
            <a:off x="838200" y="38100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smtClean="0">
                <a:ln>
                  <a:noFill/>
                </a:ln>
                <a:solidFill>
                  <a:srgbClr val="3F7EBD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Consumer Credit </a:t>
            </a:r>
            <a:br>
              <a:rPr kumimoji="0" lang="en-US" sz="3600" b="1" i="0" u="none" strike="noStrike" kern="0" cap="none" spc="0" normalizeH="0" baseline="0" noProof="0" smtClean="0">
                <a:ln>
                  <a:noFill/>
                </a:ln>
                <a:solidFill>
                  <a:srgbClr val="3F7EBD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600" b="1" i="0" u="none" strike="noStrike" kern="0" cap="none" spc="0" normalizeH="0" baseline="0" noProof="0" smtClean="0">
                <a:ln>
                  <a:noFill/>
                </a:ln>
                <a:solidFill>
                  <a:srgbClr val="3F7EBD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Protection Act, 1968</a:t>
            </a:r>
            <a:endParaRPr kumimoji="0" lang="en-US" sz="3600" b="1" i="0" u="none" strike="noStrike" kern="0" cap="none" spc="0" normalizeH="0" baseline="0" noProof="0" dirty="0" smtClean="0">
              <a:ln>
                <a:noFill/>
              </a:ln>
              <a:solidFill>
                <a:srgbClr val="3F7EBD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Rectangle 1029"/>
          <p:cNvSpPr txBox="1">
            <a:spLocks noChangeArrowheads="1"/>
          </p:cNvSpPr>
          <p:nvPr/>
        </p:nvSpPr>
        <p:spPr bwMode="auto">
          <a:xfrm>
            <a:off x="685800" y="4953000"/>
            <a:ext cx="8077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itchFamily="2" charset="2"/>
              <a:buChar char="l"/>
              <a:tabLst/>
              <a:defRPr/>
            </a:pPr>
            <a:r>
              <a:rPr kumimoji="0" lang="en-US" sz="32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 require disclosure of credit requirements and rates to loan applicants</a:t>
            </a: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Chapter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89A0136-4333-41BD-9CF4-33FAE68159FF}" type="slidenum">
              <a:rPr lang="en-US"/>
              <a:pPr>
                <a:defRPr/>
              </a:pPr>
              <a:t>31</a:t>
            </a:fld>
            <a:endParaRPr lang="en-US"/>
          </a:p>
        </p:txBody>
      </p:sp>
      <p:sp>
        <p:nvSpPr>
          <p:cNvPr id="358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Consumer Product </a:t>
            </a:r>
            <a:br>
              <a:rPr lang="en-US" smtClean="0"/>
            </a:br>
            <a:r>
              <a:rPr lang="en-US" smtClean="0"/>
              <a:t>Safety Act, 1972</a:t>
            </a:r>
          </a:p>
        </p:txBody>
      </p:sp>
      <p:sp>
        <p:nvSpPr>
          <p:cNvPr id="3584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7772400" cy="4267200"/>
          </a:xfrm>
        </p:spPr>
        <p:txBody>
          <a:bodyPr/>
          <a:lstStyle/>
          <a:p>
            <a:pPr eaLnBrk="1" hangingPunct="1"/>
            <a:r>
              <a:rPr lang="en-US" dirty="0" smtClean="0"/>
              <a:t>To set safety standards and to form the Consumer Product Safety Commission (CPSC)</a:t>
            </a:r>
          </a:p>
        </p:txBody>
      </p:sp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838200" y="3733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3F7EBD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Americans with </a:t>
            </a:r>
            <a:b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3F7EBD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3F7EBD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Disabilities Act, 1990</a:t>
            </a:r>
          </a:p>
        </p:txBody>
      </p:sp>
      <p:sp>
        <p:nvSpPr>
          <p:cNvPr id="7" name="Rectangle 5"/>
          <p:cNvSpPr txBox="1">
            <a:spLocks noChangeArrowheads="1"/>
          </p:cNvSpPr>
          <p:nvPr/>
        </p:nvSpPr>
        <p:spPr bwMode="auto">
          <a:xfrm>
            <a:off x="838200" y="4800600"/>
            <a:ext cx="8077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itchFamily="2" charset="2"/>
              <a:buChar char="l"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 prohibit discrimination &amp; ensure equal opportunity for persons with disabilities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952D49A-39A6-4E68-B92A-1A2A91D983CA}" type="slidenum">
              <a:rPr lang="en-US"/>
              <a:pPr>
                <a:defRPr/>
              </a:pPr>
              <a:t>32</a:t>
            </a:fld>
            <a:endParaRPr 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/>
              <a:t>Telemarketing and Consumer Fraud and Abuse Prevention Act, 1994</a:t>
            </a:r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7772400" cy="4267200"/>
          </a:xfrm>
        </p:spPr>
        <p:txBody>
          <a:bodyPr/>
          <a:lstStyle/>
          <a:p>
            <a:pPr eaLnBrk="1" hangingPunct="1"/>
            <a:r>
              <a:rPr lang="en-US" dirty="0" smtClean="0"/>
              <a:t>To prohibit deceptive telemarketing practices and regulate calls made to consumers’ homes</a:t>
            </a:r>
          </a:p>
        </p:txBody>
      </p:sp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914400" y="3657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3F7EBD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Millennium Digital</a:t>
            </a:r>
            <a:b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3F7EBD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3F7EBD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Commerce Act, 1999</a:t>
            </a:r>
          </a:p>
        </p:txBody>
      </p:sp>
      <p:sp>
        <p:nvSpPr>
          <p:cNvPr id="7" name="Rectangle 5"/>
          <p:cNvSpPr txBox="1">
            <a:spLocks noChangeArrowheads="1"/>
          </p:cNvSpPr>
          <p:nvPr/>
        </p:nvSpPr>
        <p:spPr bwMode="auto">
          <a:xfrm>
            <a:off x="838200" y="4724400"/>
            <a:ext cx="7772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itchFamily="2" charset="2"/>
              <a:buChar char="l"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 regulate the use of electronic contracts and signatures for Internet business transactions</a:t>
            </a:r>
          </a:p>
        </p:txBody>
      </p:sp>
    </p:spTree>
  </p:cSld>
  <p:clrMapOvr>
    <a:masterClrMapping/>
  </p:clrMapOvr>
  <p:transition spd="slow">
    <p:wipe dir="r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0C6A427-7084-48E8-994E-00B1C6194467}" type="slidenum">
              <a:rPr lang="en-US"/>
              <a:pPr>
                <a:defRPr/>
              </a:pPr>
              <a:t>33</a:t>
            </a:fld>
            <a:endParaRPr lang="en-US"/>
          </a:p>
        </p:txBody>
      </p:sp>
      <p:sp>
        <p:nvSpPr>
          <p:cNvPr id="3994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Gramm-Leach-Bliley Financial Modernization Act, 1999</a:t>
            </a:r>
          </a:p>
        </p:txBody>
      </p:sp>
      <p:sp>
        <p:nvSpPr>
          <p:cNvPr id="39941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001000" cy="4114800"/>
          </a:xfrm>
        </p:spPr>
        <p:txBody>
          <a:bodyPr/>
          <a:lstStyle/>
          <a:p>
            <a:pPr eaLnBrk="1" hangingPunct="1"/>
            <a:r>
              <a:rPr lang="en-US" dirty="0" smtClean="0"/>
              <a:t>To limit the sharing of consumer information by requiring financial services companies to inform consumers about how private information is handled</a:t>
            </a:r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ransition spd="slow">
    <p:wipe dir="r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43016DF-8A86-4332-B02B-75E3BA8198CF}" type="slidenum">
              <a:rPr lang="en-US"/>
              <a:pPr>
                <a:defRPr/>
              </a:pPr>
              <a:t>34</a:t>
            </a:fld>
            <a:endParaRPr lang="en-US"/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Improving Practices</a:t>
            </a:r>
          </a:p>
        </p:txBody>
      </p:sp>
      <p:sp>
        <p:nvSpPr>
          <p:cNvPr id="4096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533400" y="1828800"/>
            <a:ext cx="8229600" cy="4267200"/>
          </a:xfrm>
        </p:spPr>
        <p:txBody>
          <a:bodyPr/>
          <a:lstStyle/>
          <a:p>
            <a:pPr eaLnBrk="1" hangingPunct="1"/>
            <a:r>
              <a:rPr lang="en-US" b="1" u="sng" dirty="0" smtClean="0"/>
              <a:t>Codes of Ethics</a:t>
            </a:r>
          </a:p>
          <a:p>
            <a:pPr lvl="1" eaLnBrk="1" hangingPunct="1">
              <a:spcAft>
                <a:spcPts val="1200"/>
              </a:spcAft>
            </a:pPr>
            <a:r>
              <a:rPr lang="en-US" dirty="0" smtClean="0"/>
              <a:t>Ethics – moral principles or values based on honesty and fairness</a:t>
            </a:r>
            <a:r>
              <a:rPr lang="en-US" dirty="0" smtClean="0"/>
              <a:t>.</a:t>
            </a:r>
            <a:endParaRPr lang="en-US" dirty="0" smtClean="0"/>
          </a:p>
          <a:p>
            <a:pPr lvl="1" eaLnBrk="1" hangingPunct="1">
              <a:spcAft>
                <a:spcPts val="1200"/>
              </a:spcAft>
            </a:pPr>
            <a:r>
              <a:rPr lang="en-US" dirty="0" smtClean="0"/>
              <a:t>Code of Ethics – set of standards or rules that guide ethical behavior</a:t>
            </a:r>
            <a:r>
              <a:rPr lang="en-US" dirty="0" smtClean="0"/>
              <a:t>.</a:t>
            </a:r>
            <a:endParaRPr lang="en-US" dirty="0" smtClean="0"/>
          </a:p>
          <a:p>
            <a:pPr lvl="1" eaLnBrk="1" hangingPunct="1">
              <a:spcAft>
                <a:spcPts val="1200"/>
              </a:spcAft>
            </a:pPr>
            <a:r>
              <a:rPr lang="en-US" dirty="0" smtClean="0"/>
              <a:t>American Marketing Association – describes specific responsibilities.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C08BDF4-3BAC-4D13-8CC2-9F9143308734}" type="slidenum">
              <a:rPr lang="en-US"/>
              <a:pPr>
                <a:defRPr/>
              </a:pPr>
              <a:t>35</a:t>
            </a:fld>
            <a:endParaRPr lang="en-US"/>
          </a:p>
        </p:txBody>
      </p:sp>
      <p:sp>
        <p:nvSpPr>
          <p:cNvPr id="419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Improving Practices</a:t>
            </a:r>
          </a:p>
        </p:txBody>
      </p:sp>
      <p:sp>
        <p:nvSpPr>
          <p:cNvPr id="419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28800"/>
            <a:ext cx="8305800" cy="4267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Aft>
                <a:spcPts val="600"/>
              </a:spcAft>
            </a:pPr>
            <a:r>
              <a:rPr lang="en-US" dirty="0" smtClean="0"/>
              <a:t>Self-regulation</a:t>
            </a:r>
          </a:p>
          <a:p>
            <a:pPr lvl="1" eaLnBrk="1" hangingPunct="1">
              <a:lnSpc>
                <a:spcPct val="90000"/>
              </a:lnSpc>
              <a:spcAft>
                <a:spcPts val="600"/>
              </a:spcAft>
            </a:pPr>
            <a:r>
              <a:rPr lang="en-US" dirty="0" smtClean="0"/>
              <a:t>Taking personal responsibility for actions.</a:t>
            </a:r>
          </a:p>
          <a:p>
            <a:pPr lvl="1" eaLnBrk="1" hangingPunct="1">
              <a:lnSpc>
                <a:spcPct val="90000"/>
              </a:lnSpc>
              <a:spcAft>
                <a:spcPts val="600"/>
              </a:spcAft>
            </a:pPr>
            <a:r>
              <a:rPr lang="en-US" dirty="0" smtClean="0"/>
              <a:t>Businesses have developed procedures to respond to consumer problems </a:t>
            </a:r>
          </a:p>
          <a:p>
            <a:pPr lvl="1" eaLnBrk="1" hangingPunct="1">
              <a:lnSpc>
                <a:spcPct val="90000"/>
              </a:lnSpc>
              <a:spcAft>
                <a:spcPts val="600"/>
              </a:spcAft>
            </a:pPr>
            <a:r>
              <a:rPr lang="en-US" dirty="0" smtClean="0"/>
              <a:t>Encourages customers to work directly with business to solve problems.</a:t>
            </a:r>
          </a:p>
          <a:p>
            <a:pPr eaLnBrk="1" hangingPunct="1">
              <a:lnSpc>
                <a:spcPct val="90000"/>
              </a:lnSpc>
              <a:spcAft>
                <a:spcPts val="600"/>
              </a:spcAft>
            </a:pPr>
            <a:r>
              <a:rPr lang="en-US" dirty="0" smtClean="0"/>
              <a:t>Better Business Bureau </a:t>
            </a:r>
          </a:p>
          <a:p>
            <a:pPr lvl="1" eaLnBrk="1" hangingPunct="1">
              <a:lnSpc>
                <a:spcPct val="90000"/>
              </a:lnSpc>
              <a:spcAft>
                <a:spcPts val="600"/>
              </a:spcAft>
            </a:pPr>
            <a:r>
              <a:rPr lang="en-US" dirty="0" smtClean="0"/>
              <a:t>Consumer protection organization sponsored by businesses.</a:t>
            </a:r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2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6C5D9D6-D0A7-4295-9A7F-2A0EDE358505}" type="slidenum">
              <a:rPr lang="en-US"/>
              <a:pPr>
                <a:defRPr/>
              </a:pPr>
              <a:t>36</a:t>
            </a:fld>
            <a:endParaRPr lang="en-US"/>
          </a:p>
        </p:txBody>
      </p:sp>
      <p:sp>
        <p:nvSpPr>
          <p:cNvPr id="430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Improving Practices</a:t>
            </a:r>
          </a:p>
        </p:txBody>
      </p:sp>
      <p:sp>
        <p:nvSpPr>
          <p:cNvPr id="4301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077200" cy="4114800"/>
          </a:xfrm>
        </p:spPr>
        <p:txBody>
          <a:bodyPr/>
          <a:lstStyle/>
          <a:p>
            <a:pPr eaLnBrk="1" hangingPunct="1"/>
            <a:r>
              <a:rPr lang="en-US" smtClean="0"/>
              <a:t>Social Action – some businesses invest time and $ into helping their communities</a:t>
            </a:r>
          </a:p>
          <a:p>
            <a:pPr lvl="1" eaLnBrk="1" hangingPunct="1"/>
            <a:r>
              <a:rPr lang="en-US" smtClean="0"/>
              <a:t>Ronald McDonald Houses</a:t>
            </a:r>
            <a:br>
              <a:rPr lang="en-US" smtClean="0"/>
            </a:br>
            <a:endParaRPr lang="en-US" smtClean="0"/>
          </a:p>
        </p:txBody>
      </p:sp>
      <p:sp>
        <p:nvSpPr>
          <p:cNvPr id="43014" name="Rectangle 4"/>
          <p:cNvSpPr>
            <a:spLocks noChangeArrowheads="1"/>
          </p:cNvSpPr>
          <p:nvPr/>
        </p:nvSpPr>
        <p:spPr bwMode="auto">
          <a:xfrm>
            <a:off x="762000" y="365760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600" b="1">
                <a:solidFill>
                  <a:srgbClr val="3F7EBD"/>
                </a:solidFill>
                <a:latin typeface="Arial" charset="0"/>
              </a:rPr>
              <a:t>Ethics in Marketing</a:t>
            </a:r>
          </a:p>
        </p:txBody>
      </p:sp>
      <p:sp>
        <p:nvSpPr>
          <p:cNvPr id="43015" name="Rectangle 5"/>
          <p:cNvSpPr>
            <a:spLocks noChangeArrowheads="1"/>
          </p:cNvSpPr>
          <p:nvPr/>
        </p:nvSpPr>
        <p:spPr bwMode="auto">
          <a:xfrm>
            <a:off x="685800" y="4572000"/>
            <a:ext cx="77724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l"/>
            </a:pPr>
            <a:r>
              <a:rPr lang="en-US" sz="3200">
                <a:latin typeface="Arial" charset="0"/>
              </a:rPr>
              <a:t>Responsibility to customers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l"/>
            </a:pPr>
            <a:r>
              <a:rPr lang="en-US" sz="3200">
                <a:latin typeface="Arial" charset="0"/>
              </a:rPr>
              <a:t>Harm and accountability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Judgment Call ~ Page 51</a:t>
            </a:r>
          </a:p>
        </p:txBody>
      </p:sp>
      <p:sp>
        <p:nvSpPr>
          <p:cNvPr id="44035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343400"/>
          </a:xfrm>
        </p:spPr>
        <p:txBody>
          <a:bodyPr/>
          <a:lstStyle/>
          <a:p>
            <a:r>
              <a:rPr lang="en-US" smtClean="0"/>
              <a:t>Should Marketers Target Kids?</a:t>
            </a:r>
            <a:br>
              <a:rPr lang="en-US" smtClean="0"/>
            </a:br>
            <a:endParaRPr lang="en-US" sz="1600" smtClean="0"/>
          </a:p>
          <a:p>
            <a:pPr lvl="1"/>
            <a:r>
              <a:rPr lang="en-US" smtClean="0"/>
              <a:t>Why might people oppose advertiser-supporter TV in schools?</a:t>
            </a:r>
            <a:br>
              <a:rPr lang="en-US" smtClean="0"/>
            </a:br>
            <a:endParaRPr lang="en-US" sz="1600" smtClean="0"/>
          </a:p>
          <a:p>
            <a:pPr lvl="1"/>
            <a:r>
              <a:rPr lang="en-US" smtClean="0"/>
              <a:t>Is there an ethical difference between TV ads for children at home and TV ads for children in a program they are required to view in their schools?</a:t>
            </a:r>
          </a:p>
        </p:txBody>
      </p:sp>
      <p:sp>
        <p:nvSpPr>
          <p:cNvPr id="4403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9736184-7BD0-4528-A9B7-5694BA860678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327369-3165-4459-AAA3-2CD744C53557}" type="slidenum">
              <a:rPr lang="en-US"/>
              <a:pPr>
                <a:defRPr/>
              </a:pPr>
              <a:t>38</a:t>
            </a:fld>
            <a:endParaRPr lang="en-US"/>
          </a:p>
        </p:txBody>
      </p:sp>
      <p:sp>
        <p:nvSpPr>
          <p:cNvPr id="4506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Responsibilities of the Marketer</a:t>
            </a:r>
            <a:br>
              <a:rPr lang="en-US" smtClean="0"/>
            </a:br>
            <a:r>
              <a:rPr lang="en-US" sz="2000" smtClean="0"/>
              <a:t>Figure 2-5 Page 50</a:t>
            </a:r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229600" cy="4114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b="1" smtClean="0">
                <a:solidFill>
                  <a:schemeClr val="accent2"/>
                </a:solidFill>
              </a:rPr>
              <a:t>Product development and management</a:t>
            </a:r>
          </a:p>
          <a:p>
            <a:pPr eaLnBrk="1" hangingPunct="1"/>
            <a:r>
              <a:rPr lang="en-US" smtClean="0"/>
              <a:t>Disclosing all substantial risks associated with a product or service</a:t>
            </a:r>
          </a:p>
          <a:p>
            <a:pPr eaLnBrk="1" hangingPunct="1"/>
            <a:r>
              <a:rPr lang="en-US" smtClean="0"/>
              <a:t>Identifying substitutions that change the product or impact buying decisions</a:t>
            </a:r>
          </a:p>
          <a:p>
            <a:pPr eaLnBrk="1" hangingPunct="1"/>
            <a:r>
              <a:rPr lang="en-US" smtClean="0"/>
              <a:t>Identifying extra cost-added features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1A19F8F-23DF-491B-AA2C-067E74B6B3D8}" type="slidenum">
              <a:rPr lang="en-US"/>
              <a:pPr>
                <a:defRPr/>
              </a:pPr>
              <a:t>39</a:t>
            </a:fld>
            <a:endParaRPr lang="en-US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Responsibilities of the Marketer</a:t>
            </a:r>
            <a:br>
              <a:rPr lang="en-US" smtClean="0"/>
            </a:br>
            <a:r>
              <a:rPr lang="en-US" sz="2000" smtClean="0"/>
              <a:t>Figure 2-5 Page 50</a:t>
            </a:r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b="1" smtClean="0">
                <a:solidFill>
                  <a:schemeClr val="accent2"/>
                </a:solidFill>
              </a:rPr>
              <a:t>Promotions</a:t>
            </a:r>
          </a:p>
          <a:p>
            <a:pPr eaLnBrk="1" hangingPunct="1"/>
            <a:r>
              <a:rPr lang="en-US" smtClean="0"/>
              <a:t>Avoiding false and misleading advertising</a:t>
            </a:r>
          </a:p>
          <a:p>
            <a:pPr eaLnBrk="1" hangingPunct="1"/>
            <a:r>
              <a:rPr lang="en-US" smtClean="0"/>
              <a:t>Rejecting high-pressure or misleading sales tactics and promotions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7FDA394-6AB6-48DB-80F8-CB9ADD8E4E97}" type="slidenum">
              <a:rPr lang="en-US"/>
              <a:pPr>
                <a:defRPr/>
              </a:pPr>
              <a:t>4</a:t>
            </a:fld>
            <a:endParaRPr lang="en-US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Marketing Affects </a:t>
            </a:r>
            <a:r>
              <a:rPr lang="en-US" u="sng" smtClean="0"/>
              <a:t>Businesses</a:t>
            </a: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Critical business function</a:t>
            </a:r>
          </a:p>
          <a:p>
            <a:pPr lvl="1" eaLnBrk="1" hangingPunct="1"/>
            <a:r>
              <a:rPr lang="en-US" smtClean="0"/>
              <a:t>Marketing is responsible for the activities leading to the exchange of a business’s product/service for the customer’s money.</a:t>
            </a:r>
          </a:p>
          <a:p>
            <a:pPr eaLnBrk="1" hangingPunct="1"/>
            <a:r>
              <a:rPr lang="en-US" smtClean="0"/>
              <a:t>Customer satisfaction</a:t>
            </a:r>
          </a:p>
          <a:p>
            <a:pPr lvl="1" eaLnBrk="1" hangingPunct="1"/>
            <a:r>
              <a:rPr lang="en-US" smtClean="0"/>
              <a:t>Meet customers wants and needs</a:t>
            </a:r>
          </a:p>
          <a:p>
            <a:pPr lvl="1" eaLnBrk="1" hangingPunct="1"/>
            <a:r>
              <a:rPr lang="en-US" smtClean="0"/>
              <a:t>Creates loyal customers 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B65767E-A119-4A98-A141-40DC70F0EF24}" type="slidenum">
              <a:rPr lang="en-US"/>
              <a:pPr>
                <a:defRPr/>
              </a:pPr>
              <a:t>40</a:t>
            </a:fld>
            <a:endParaRPr lang="en-US"/>
          </a:p>
        </p:txBody>
      </p:sp>
      <p:sp>
        <p:nvSpPr>
          <p:cNvPr id="4710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Responsibilities of the Marketer </a:t>
            </a:r>
            <a:r>
              <a:rPr lang="en-US" sz="2000" smtClean="0"/>
              <a:t>Figure 2-5 Page 50</a:t>
            </a:r>
          </a:p>
        </p:txBody>
      </p:sp>
      <p:sp>
        <p:nvSpPr>
          <p:cNvPr id="4710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b="1" smtClean="0">
                <a:solidFill>
                  <a:schemeClr val="accent2"/>
                </a:solidFill>
              </a:rPr>
              <a:t>Distribution</a:t>
            </a:r>
          </a:p>
          <a:p>
            <a:pPr eaLnBrk="1" hangingPunct="1"/>
            <a:r>
              <a:rPr lang="en-US" smtClean="0"/>
              <a:t>Not exploiting customers by manipulating the availability of a product</a:t>
            </a:r>
          </a:p>
          <a:p>
            <a:pPr eaLnBrk="1" hangingPunct="1"/>
            <a:r>
              <a:rPr lang="en-US" smtClean="0"/>
              <a:t>Not using coercion</a:t>
            </a:r>
          </a:p>
          <a:p>
            <a:pPr eaLnBrk="1" hangingPunct="1"/>
            <a:r>
              <a:rPr lang="en-US" smtClean="0"/>
              <a:t>Not exerting undue influence over the reseller’s choice to handle a product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E1350AD-8627-49BB-B500-489B4C6BDF32}" type="slidenum">
              <a:rPr lang="en-US"/>
              <a:pPr>
                <a:defRPr/>
              </a:pPr>
              <a:t>41</a:t>
            </a:fld>
            <a:endParaRPr lang="en-US"/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Responsibilities of the Marketer </a:t>
            </a:r>
            <a:r>
              <a:rPr lang="en-US" sz="2000" smtClean="0"/>
              <a:t>Figure 2-5 Page 50</a:t>
            </a:r>
          </a:p>
        </p:txBody>
      </p:sp>
      <p:sp>
        <p:nvSpPr>
          <p:cNvPr id="4813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b="1" smtClean="0">
                <a:solidFill>
                  <a:schemeClr val="accent2"/>
                </a:solidFill>
              </a:rPr>
              <a:t>Pricing</a:t>
            </a:r>
          </a:p>
          <a:p>
            <a:pPr eaLnBrk="1" hangingPunct="1"/>
            <a:r>
              <a:rPr lang="en-US" smtClean="0"/>
              <a:t>Not engaging in price fixing</a:t>
            </a:r>
          </a:p>
          <a:p>
            <a:pPr eaLnBrk="1" hangingPunct="1"/>
            <a:r>
              <a:rPr lang="en-US" smtClean="0"/>
              <a:t>Not practicing predatory pricing</a:t>
            </a:r>
          </a:p>
          <a:p>
            <a:pPr eaLnBrk="1" hangingPunct="1"/>
            <a:r>
              <a:rPr lang="en-US" smtClean="0"/>
              <a:t>Disclosing the full price associated with any purchase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6F0E2C5-3E1F-4DD9-BB00-5CF5E7BFA1D9}" type="slidenum">
              <a:rPr lang="en-US"/>
              <a:pPr>
                <a:defRPr/>
              </a:pPr>
              <a:t>42</a:t>
            </a:fld>
            <a:endParaRPr lang="en-US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Responsibilities of the Marketer </a:t>
            </a:r>
            <a:r>
              <a:rPr lang="en-US" sz="2000" smtClean="0"/>
              <a:t>Figure 2-5 Page 50</a:t>
            </a:r>
          </a:p>
        </p:txBody>
      </p:sp>
      <p:sp>
        <p:nvSpPr>
          <p:cNvPr id="4915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b="1" smtClean="0">
                <a:solidFill>
                  <a:schemeClr val="accent2"/>
                </a:solidFill>
              </a:rPr>
              <a:t>Marketing research</a:t>
            </a:r>
          </a:p>
          <a:p>
            <a:pPr eaLnBrk="1" hangingPunct="1"/>
            <a:r>
              <a:rPr lang="en-US" smtClean="0"/>
              <a:t>Prohibiting selling or fundraising disguised as conducting research</a:t>
            </a:r>
          </a:p>
          <a:p>
            <a:pPr eaLnBrk="1" hangingPunct="1"/>
            <a:r>
              <a:rPr lang="en-US" smtClean="0"/>
              <a:t>Avoiding misrepresentation and omission of pertinent research data</a:t>
            </a:r>
          </a:p>
          <a:p>
            <a:pPr eaLnBrk="1" hangingPunct="1"/>
            <a:r>
              <a:rPr lang="en-US" smtClean="0"/>
              <a:t>Treating clients and suppliers fairly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2341989-69C8-48C9-B55E-BDC763E05F17}" type="slidenum">
              <a:rPr lang="en-US"/>
              <a:pPr>
                <a:defRPr/>
              </a:pPr>
              <a:t>5</a:t>
            </a:fld>
            <a:endParaRPr lang="en-US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Marketing Helps </a:t>
            </a:r>
            <a:r>
              <a:rPr lang="en-US" u="sng" smtClean="0"/>
              <a:t>People</a:t>
            </a: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229600" cy="4114800"/>
          </a:xfrm>
        </p:spPr>
        <p:txBody>
          <a:bodyPr/>
          <a:lstStyle/>
          <a:p>
            <a:pPr eaLnBrk="1" hangingPunct="1"/>
            <a:r>
              <a:rPr lang="en-US" smtClean="0"/>
              <a:t>Improves the business exchanges</a:t>
            </a:r>
            <a:br>
              <a:rPr lang="en-US" smtClean="0"/>
            </a:br>
            <a:endParaRPr lang="en-US" smtClean="0"/>
          </a:p>
          <a:p>
            <a:pPr eaLnBrk="1" hangingPunct="1"/>
            <a:r>
              <a:rPr lang="en-US" smtClean="0"/>
              <a:t>Better products at a lower cost</a:t>
            </a:r>
          </a:p>
          <a:p>
            <a:pPr lvl="1" eaLnBrk="1" hangingPunct="1"/>
            <a:r>
              <a:rPr lang="en-US" smtClean="0"/>
              <a:t>Evaluate customers, make improvements, satisfy needs, higher sales, costs decline.</a:t>
            </a:r>
          </a:p>
          <a:p>
            <a:pPr eaLnBrk="1" hangingPunct="1"/>
            <a:r>
              <a:rPr lang="en-US" smtClean="0"/>
              <a:t>Expanded opportunities</a:t>
            </a:r>
          </a:p>
          <a:p>
            <a:pPr lvl="1" eaLnBrk="1" hangingPunct="1"/>
            <a:r>
              <a:rPr lang="en-US" smtClean="0"/>
              <a:t>Between 25%-33% of all jobs in the U.S. are marketing jobs or marketing is a major part. 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CCA2633-D937-4320-89C4-E265EBCA9994}" type="slidenum">
              <a:rPr lang="en-US"/>
              <a:pPr>
                <a:defRPr/>
              </a:pPr>
              <a:t>6</a:t>
            </a:fld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Marketing Benefits </a:t>
            </a:r>
            <a:r>
              <a:rPr lang="en-US" u="sng" smtClean="0"/>
              <a:t>Society</a:t>
            </a:r>
            <a:r>
              <a:rPr lang="en-US" smtClean="0"/>
              <a:t> (1 of 3)</a:t>
            </a:r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229600" cy="4114800"/>
          </a:xfrm>
        </p:spPr>
        <p:txBody>
          <a:bodyPr/>
          <a:lstStyle/>
          <a:p>
            <a:pPr eaLnBrk="1" hangingPunct="1"/>
            <a:r>
              <a:rPr lang="en-US" smtClean="0"/>
              <a:t>New and better products</a:t>
            </a:r>
          </a:p>
          <a:p>
            <a:pPr lvl="1" eaLnBrk="1" hangingPunct="1"/>
            <a:r>
              <a:rPr lang="en-US" smtClean="0"/>
              <a:t>Natural Resources &amp; Raw Materials</a:t>
            </a:r>
            <a:br>
              <a:rPr lang="en-US" smtClean="0"/>
            </a:br>
            <a:endParaRPr lang="en-US" smtClean="0"/>
          </a:p>
          <a:p>
            <a:pPr lvl="1" eaLnBrk="1" hangingPunct="1"/>
            <a:r>
              <a:rPr lang="en-US" smtClean="0"/>
              <a:t>More efficient cars – less gas, less pollution</a:t>
            </a:r>
          </a:p>
          <a:p>
            <a:pPr lvl="1" eaLnBrk="1" hangingPunct="1"/>
            <a:r>
              <a:rPr lang="en-US" smtClean="0"/>
              <a:t>Biodegradable products – less waste/landfills</a:t>
            </a:r>
          </a:p>
          <a:p>
            <a:pPr lvl="1" eaLnBrk="1" hangingPunct="1"/>
            <a:r>
              <a:rPr lang="en-US" smtClean="0"/>
              <a:t>Safety Improvements – airbags, helmets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CDC63DC-A8CF-4BA4-9ED5-D079CF268434}" type="slidenum">
              <a:rPr lang="en-US"/>
              <a:pPr>
                <a:defRPr/>
              </a:pPr>
              <a:t>7</a:t>
            </a:fld>
            <a:endParaRPr lang="en-US"/>
          </a:p>
        </p:txBody>
      </p:sp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Marketing Benefits </a:t>
            </a:r>
            <a:r>
              <a:rPr lang="en-US" u="sng" smtClean="0"/>
              <a:t>Society</a:t>
            </a:r>
            <a:r>
              <a:rPr lang="en-US" smtClean="0"/>
              <a:t> (2 of 3)</a:t>
            </a:r>
            <a:endParaRPr lang="en-US" u="sng" smtClean="0"/>
          </a:p>
        </p:txBody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Better standards of living</a:t>
            </a:r>
          </a:p>
          <a:p>
            <a:pPr lvl="1" eaLnBrk="1" hangingPunct="1"/>
            <a:r>
              <a:rPr lang="en-US" smtClean="0"/>
              <a:t>Standard is based on</a:t>
            </a:r>
          </a:p>
          <a:p>
            <a:pPr lvl="2" eaLnBrk="1" hangingPunct="1"/>
            <a:r>
              <a:rPr lang="en-US" smtClean="0"/>
              <a:t>the products available </a:t>
            </a:r>
          </a:p>
          <a:p>
            <a:pPr lvl="2" eaLnBrk="1" hangingPunct="1"/>
            <a:r>
              <a:rPr lang="en-US" smtClean="0"/>
              <a:t>amt of resources available to obtain products</a:t>
            </a:r>
          </a:p>
          <a:p>
            <a:pPr lvl="2" eaLnBrk="1" hangingPunct="1"/>
            <a:r>
              <a:rPr lang="en-US" smtClean="0"/>
              <a:t>quality of life for consumers</a:t>
            </a:r>
          </a:p>
          <a:p>
            <a:pPr lvl="1" eaLnBrk="1" hangingPunct="1"/>
            <a:r>
              <a:rPr lang="en-US" smtClean="0"/>
              <a:t>More jobs; Higher wages 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6EB9AC3-6A0F-46AA-966A-820153E78979}" type="slidenum">
              <a:rPr lang="en-US"/>
              <a:pPr>
                <a:defRPr/>
              </a:pPr>
              <a:t>8</a:t>
            </a:fld>
            <a:endParaRPr lang="en-US"/>
          </a:p>
        </p:txBody>
      </p:sp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Marketing Benefits </a:t>
            </a:r>
            <a:r>
              <a:rPr lang="en-US" u="sng" smtClean="0"/>
              <a:t>Society</a:t>
            </a:r>
            <a:r>
              <a:rPr lang="en-US" smtClean="0"/>
              <a:t> (3 of 3)</a:t>
            </a:r>
          </a:p>
        </p:txBody>
      </p:sp>
      <p:sp>
        <p:nvSpPr>
          <p:cNvPr id="1024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8153400" cy="4267200"/>
          </a:xfrm>
        </p:spPr>
        <p:txBody>
          <a:bodyPr/>
          <a:lstStyle/>
          <a:p>
            <a:pPr eaLnBrk="1" hangingPunct="1"/>
            <a:r>
              <a:rPr lang="en-US" smtClean="0"/>
              <a:t>Improved International Trade</a:t>
            </a:r>
          </a:p>
          <a:p>
            <a:pPr lvl="1" eaLnBrk="1" hangingPunct="1"/>
            <a:r>
              <a:rPr lang="en-US" smtClean="0"/>
              <a:t>Sale of products &amp; services to other countries.</a:t>
            </a:r>
          </a:p>
          <a:p>
            <a:pPr lvl="2" eaLnBrk="1" hangingPunct="1"/>
            <a:r>
              <a:rPr lang="en-US" smtClean="0"/>
              <a:t>Determine where products are sold</a:t>
            </a:r>
          </a:p>
          <a:p>
            <a:pPr lvl="2" eaLnBrk="1" hangingPunct="1"/>
            <a:r>
              <a:rPr lang="en-US" smtClean="0"/>
              <a:t>How to sell them in different business structures/procedures</a:t>
            </a:r>
          </a:p>
          <a:p>
            <a:pPr lvl="2" eaLnBrk="1" hangingPunct="1"/>
            <a:r>
              <a:rPr lang="en-US" smtClean="0"/>
              <a:t>Different money systems</a:t>
            </a:r>
          </a:p>
          <a:p>
            <a:pPr lvl="2" eaLnBrk="1" hangingPunct="1"/>
            <a:r>
              <a:rPr lang="en-US" smtClean="0"/>
              <a:t>Different buying practices</a:t>
            </a:r>
          </a:p>
          <a:p>
            <a:pPr lvl="2" eaLnBrk="1" hangingPunct="1"/>
            <a:r>
              <a:rPr lang="en-US" smtClean="0"/>
              <a:t>Distribution – Shipping and handling</a:t>
            </a:r>
          </a:p>
          <a:p>
            <a:pPr lvl="2" eaLnBrk="1" hangingPunct="1"/>
            <a:r>
              <a:rPr lang="en-US" smtClean="0"/>
              <a:t>Promotional methods &amp; Customer Service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2</a:t>
            </a:r>
          </a:p>
        </p:txBody>
      </p:sp>
      <p:sp>
        <p:nvSpPr>
          <p:cNvPr id="20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F64C4E-3E58-4BAC-B0BF-57893D8104C7}" type="slidenum">
              <a:rPr lang="en-US"/>
              <a:pPr>
                <a:defRPr/>
              </a:pPr>
              <a:t>9</a:t>
            </a:fld>
            <a:endParaRPr lang="en-US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447800"/>
          </a:xfrm>
        </p:spPr>
        <p:txBody>
          <a:bodyPr/>
          <a:lstStyle/>
          <a:p>
            <a:pPr eaLnBrk="1" hangingPunct="1"/>
            <a:r>
              <a:rPr lang="en-US" smtClean="0"/>
              <a:t>Benefits of Marketing ~ B C N S I </a:t>
            </a:r>
            <a:br>
              <a:rPr lang="en-US" smtClean="0"/>
            </a:br>
            <a:r>
              <a:rPr lang="en-US" u="sng" smtClean="0"/>
              <a:t>B</a:t>
            </a:r>
            <a:r>
              <a:rPr lang="en-US" smtClean="0"/>
              <a:t>ad </a:t>
            </a:r>
            <a:r>
              <a:rPr lang="en-US" u="sng" smtClean="0"/>
              <a:t>C</a:t>
            </a:r>
            <a:r>
              <a:rPr lang="en-US" smtClean="0"/>
              <a:t>hildren </a:t>
            </a:r>
            <a:r>
              <a:rPr lang="en-US" u="sng" smtClean="0"/>
              <a:t>N</a:t>
            </a:r>
            <a:r>
              <a:rPr lang="en-US" smtClean="0"/>
              <a:t>eed </a:t>
            </a:r>
            <a:r>
              <a:rPr lang="en-US" u="sng" smtClean="0"/>
              <a:t>S</a:t>
            </a:r>
            <a:r>
              <a:rPr lang="en-US" smtClean="0"/>
              <a:t>ome </a:t>
            </a:r>
            <a:r>
              <a:rPr lang="en-US" u="sng" smtClean="0"/>
              <a:t>I</a:t>
            </a:r>
            <a:r>
              <a:rPr lang="en-US" smtClean="0"/>
              <a:t>ce</a:t>
            </a:r>
          </a:p>
        </p:txBody>
      </p:sp>
      <p:graphicFrame>
        <p:nvGraphicFramePr>
          <p:cNvPr id="101398" name="Group 22"/>
          <p:cNvGraphicFramePr>
            <a:graphicFrameLocks noGrp="1"/>
          </p:cNvGraphicFramePr>
          <p:nvPr>
            <p:ph type="tbl" idx="1"/>
          </p:nvPr>
        </p:nvGraphicFramePr>
        <p:xfrm>
          <a:off x="1066800" y="1981200"/>
          <a:ext cx="7772400" cy="4114800"/>
        </p:xfrm>
        <a:graphic>
          <a:graphicData uri="http://schemas.openxmlformats.org/drawingml/2006/table">
            <a:tbl>
              <a:tblPr/>
              <a:tblGrid>
                <a:gridCol w="7772400"/>
              </a:tblGrid>
              <a:tr h="685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Benefits of Marketing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B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usinesses meet consumer needs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onsumers make better decisions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N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atural resources used more effectively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S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tandards of living improved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I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nternational Trade Increases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wipe dir="r"/>
  </p:transition>
</p:sld>
</file>

<file path=ppt/theme/theme1.xml><?xml version="1.0" encoding="utf-8"?>
<a:theme xmlns:a="http://schemas.openxmlformats.org/drawingml/2006/main" name="09 MKTG">
  <a:themeElements>
    <a:clrScheme name="">
      <a:dk1>
        <a:srgbClr val="000000"/>
      </a:dk1>
      <a:lt1>
        <a:srgbClr val="FFFFFF"/>
      </a:lt1>
      <a:dk2>
        <a:srgbClr val="3F7EBD"/>
      </a:dk2>
      <a:lt2>
        <a:srgbClr val="66CCFF"/>
      </a:lt2>
      <a:accent1>
        <a:srgbClr val="FFE18D"/>
      </a:accent1>
      <a:accent2>
        <a:srgbClr val="CA5302"/>
      </a:accent2>
      <a:accent3>
        <a:srgbClr val="FFFFFF"/>
      </a:accent3>
      <a:accent4>
        <a:srgbClr val="000000"/>
      </a:accent4>
      <a:accent5>
        <a:srgbClr val="FFEEC5"/>
      </a:accent5>
      <a:accent6>
        <a:srgbClr val="B74A02"/>
      </a:accent6>
      <a:hlink>
        <a:srgbClr val="00A5E0"/>
      </a:hlink>
      <a:folHlink>
        <a:srgbClr val="B9CC00"/>
      </a:folHlink>
    </a:clrScheme>
    <a:fontScheme name="09 MKTG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09 MKTG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9 MKTG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9 MKTG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9 MKTG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9 MKTG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9 MKTG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9 MKTG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Settings\mcm08@fuse.net\Application Data\Microsoft\Templates\2009 PPT templates\09 MKTG.pot</Template>
  <TotalTime>1356</TotalTime>
  <Words>1312</Words>
  <Application>Microsoft Office PowerPoint</Application>
  <PresentationFormat>On-screen Show (4:3)</PresentationFormat>
  <Paragraphs>329</Paragraphs>
  <Slides>42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3" baseType="lpstr">
      <vt:lpstr>09 MKTG</vt:lpstr>
      <vt:lpstr>SOCIALLY RESPONSIVE MARKETING</vt:lpstr>
      <vt:lpstr>Slide 2</vt:lpstr>
      <vt:lpstr>THE IMPACT OF  MARKETING</vt:lpstr>
      <vt:lpstr>Marketing Affects Businesses</vt:lpstr>
      <vt:lpstr>Marketing Helps People</vt:lpstr>
      <vt:lpstr>Marketing Benefits Society (1 of 3)</vt:lpstr>
      <vt:lpstr>Marketing Benefits Society (2 of 3)</vt:lpstr>
      <vt:lpstr>Marketing Benefits Society (3 of 3)</vt:lpstr>
      <vt:lpstr>Benefits of Marketing ~ B C N S I  Bad Children Need Some Ice</vt:lpstr>
      <vt:lpstr>Digital Digest ~ Page 39</vt:lpstr>
      <vt:lpstr>CRITICISMS  OF MARKETING</vt:lpstr>
      <vt:lpstr>Common Complaint # 1</vt:lpstr>
      <vt:lpstr>Common Complaint # 1</vt:lpstr>
      <vt:lpstr>Common Complaint # 1</vt:lpstr>
      <vt:lpstr>Do you think…</vt:lpstr>
      <vt:lpstr>Common Complaint # 2</vt:lpstr>
      <vt:lpstr>The Typical  Costs of Marketing</vt:lpstr>
      <vt:lpstr>Common Complaint # 3</vt:lpstr>
      <vt:lpstr>Work As A Team</vt:lpstr>
      <vt:lpstr>Marketing Solves Problems</vt:lpstr>
      <vt:lpstr>INCREASING SOCIAL RESPONSIBILITY</vt:lpstr>
      <vt:lpstr>Consumer Protection</vt:lpstr>
      <vt:lpstr>Social Responsibility  Must Be Shared</vt:lpstr>
      <vt:lpstr>Consumerism</vt:lpstr>
      <vt:lpstr>The Growth of Consumerism</vt:lpstr>
      <vt:lpstr>Consumer’s Bill of Rights</vt:lpstr>
      <vt:lpstr>Government Regulation</vt:lpstr>
      <vt:lpstr>Sherman Antitrust Act, 1890</vt:lpstr>
      <vt:lpstr>Federal Trade  Commission Act, 1914</vt:lpstr>
      <vt:lpstr>Fair Packaging and  Labeling Act, 1966</vt:lpstr>
      <vt:lpstr>Consumer Product  Safety Act, 1972</vt:lpstr>
      <vt:lpstr>Telemarketing and Consumer Fraud and Abuse Prevention Act, 1994</vt:lpstr>
      <vt:lpstr>Gramm-Leach-Bliley Financial Modernization Act, 1999</vt:lpstr>
      <vt:lpstr>Improving Practices</vt:lpstr>
      <vt:lpstr>Improving Practices</vt:lpstr>
      <vt:lpstr>Improving Practices</vt:lpstr>
      <vt:lpstr>Judgment Call ~ Page 51</vt:lpstr>
      <vt:lpstr>Responsibilities of the Marketer Figure 2-5 Page 50</vt:lpstr>
      <vt:lpstr>Responsibilities of the Marketer Figure 2-5 Page 50</vt:lpstr>
      <vt:lpstr>Responsibilities of the Marketer Figure 2-5 Page 50</vt:lpstr>
      <vt:lpstr>Responsibilities of the Marketer Figure 2-5 Page 50</vt:lpstr>
      <vt:lpstr>Responsibilities of the Marketer Figure 2-5 Page 50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SOCIALLY RESPONSIVE MARKETING</dc:title>
  <cp:lastModifiedBy>jsundlin</cp:lastModifiedBy>
  <cp:revision>66</cp:revision>
  <dcterms:created xsi:type="dcterms:W3CDTF">2001-11-07T01:07:11Z</dcterms:created>
  <dcterms:modified xsi:type="dcterms:W3CDTF">2012-09-13T12:17:38Z</dcterms:modified>
</cp:coreProperties>
</file>